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7" r:id="rId2"/>
    <p:sldId id="258" r:id="rId3"/>
    <p:sldId id="259" r:id="rId4"/>
    <p:sldId id="260" r:id="rId5"/>
    <p:sldId id="261" r:id="rId6"/>
    <p:sldId id="265" r:id="rId7"/>
    <p:sldId id="266" r:id="rId8"/>
    <p:sldId id="263" r:id="rId9"/>
    <p:sldId id="262" r:id="rId10"/>
    <p:sldId id="256" r:id="rId11"/>
    <p:sldId id="26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F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559" autoAdjust="0"/>
    <p:restoredTop sz="94660"/>
  </p:normalViewPr>
  <p:slideViewPr>
    <p:cSldViewPr>
      <p:cViewPr varScale="1">
        <p:scale>
          <a:sx n="67" d="100"/>
          <a:sy n="67"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E8A2B27-42C1-4FEC-8A63-455308A7658B}" type="datetimeFigureOut">
              <a:rPr lang="ar-SA" smtClean="0"/>
              <a:t>17/06/1434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233EA38-34B7-4F7B-91FD-B6F02F99B616}"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233EA38-34B7-4F7B-91FD-B6F02F99B616}" type="slidenum">
              <a:rPr lang="ar-SA" smtClean="0"/>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BEE2B0-8A51-4E25-A985-ABCF409DA2EB}"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7324D-FEAA-4D27-A140-B1DA1EA2D3E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BEE2B0-8A51-4E25-A985-ABCF409DA2EB}" type="datetimeFigureOut">
              <a:rPr lang="ar-SA" smtClean="0"/>
              <a:pPr/>
              <a:t>17/06/1434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E7324D-FEAA-4D27-A140-B1DA1EA2D3E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شكل حر 9"/>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1" name="شكل حر 10"/>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2" name="Picture 8" descr="M_139"/>
          <p:cNvPicPr>
            <a:picLocks noChangeAspect="1" noChangeArrowheads="1"/>
          </p:cNvPicPr>
          <p:nvPr/>
        </p:nvPicPr>
        <p:blipFill>
          <a:blip r:embed="rId3">
            <a:lum bright="-12000" contrast="6000"/>
          </a:blip>
          <a:srcRect l="40315" t="55434" b="6804"/>
          <a:stretch>
            <a:fillRect/>
          </a:stretch>
        </p:blipFill>
        <p:spPr bwMode="auto">
          <a:xfrm rot="1212871">
            <a:off x="2008" y="5767234"/>
            <a:ext cx="1639769" cy="1079500"/>
          </a:xfrm>
          <a:prstGeom prst="rect">
            <a:avLst/>
          </a:prstGeom>
          <a:noFill/>
        </p:spPr>
      </p:pic>
      <p:sp>
        <p:nvSpPr>
          <p:cNvPr id="13" name="مستطيل 12"/>
          <p:cNvSpPr/>
          <p:nvPr/>
        </p:nvSpPr>
        <p:spPr>
          <a:xfrm>
            <a:off x="3643306" y="0"/>
            <a:ext cx="2440092" cy="1323439"/>
          </a:xfrm>
          <a:prstGeom prst="rect">
            <a:avLst/>
          </a:prstGeom>
          <a:noFill/>
        </p:spPr>
        <p:txBody>
          <a:bodyPr wrap="non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sp>
        <p:nvSpPr>
          <p:cNvPr id="14" name="مربع نص 13"/>
          <p:cNvSpPr txBox="1"/>
          <p:nvPr/>
        </p:nvSpPr>
        <p:spPr>
          <a:xfrm>
            <a:off x="785754" y="764024"/>
            <a:ext cx="8358246" cy="6093976"/>
          </a:xfrm>
          <a:prstGeom prst="rect">
            <a:avLst/>
          </a:prstGeom>
          <a:noFill/>
        </p:spPr>
        <p:txBody>
          <a:bodyPr wrap="square" rtlCol="1">
            <a:spAutoFit/>
          </a:bodyPr>
          <a:lstStyle/>
          <a:p>
            <a:pPr algn="ctr"/>
            <a:r>
              <a:rPr lang="ar-SA" sz="2400" b="1" u="sng" dirty="0" smtClean="0">
                <a:solidFill>
                  <a:schemeClr val="accent6">
                    <a:lumMod val="50000"/>
                  </a:schemeClr>
                </a:solidFill>
              </a:rPr>
              <a:t>تعريف الاشاعه: </a:t>
            </a:r>
            <a:r>
              <a:rPr lang="ar-SA" sz="2400" dirty="0" smtClean="0"/>
              <a:t>الإشاعة </a:t>
            </a:r>
            <a:r>
              <a:rPr lang="ar-SA" sz="2400" b="1" dirty="0" smtClean="0">
                <a:solidFill>
                  <a:schemeClr val="bg2">
                    <a:lumMod val="75000"/>
                  </a:schemeClr>
                </a:solidFill>
              </a:rPr>
              <a:t>لغة</a:t>
            </a:r>
            <a:r>
              <a:rPr lang="ar-SA" sz="2400" dirty="0" smtClean="0"/>
              <a:t> اشتقاق من الفعل “أشاع”،أما الشائعة لغة فهي اشتقاق من الفعل (شاع) الشيء يشيع شيوعاً وشياعاً ومشاعاً ظهر وانتشر، ويقال: شاع بالشيء : أذاعه.</a:t>
            </a:r>
            <a:endParaRPr lang="en-US" sz="2400" dirty="0" smtClean="0"/>
          </a:p>
          <a:p>
            <a:pPr algn="ctr"/>
            <a:r>
              <a:rPr lang="ar-SA" sz="2400" b="1" u="sng" dirty="0" smtClean="0">
                <a:solidFill>
                  <a:schemeClr val="accent6">
                    <a:lumMod val="50000"/>
                  </a:schemeClr>
                </a:solidFill>
              </a:rPr>
              <a:t>تعريف الاشاعه : </a:t>
            </a:r>
            <a:r>
              <a:rPr lang="ar-SA" sz="2400" b="1" dirty="0" smtClean="0">
                <a:solidFill>
                  <a:schemeClr val="bg2">
                    <a:lumMod val="75000"/>
                  </a:schemeClr>
                </a:solidFill>
              </a:rPr>
              <a:t>اصطلاحاً </a:t>
            </a:r>
            <a:r>
              <a:rPr lang="ar-SA" sz="2800" b="1" dirty="0" smtClean="0">
                <a:solidFill>
                  <a:schemeClr val="tx2">
                    <a:lumMod val="75000"/>
                  </a:schemeClr>
                </a:solidFill>
              </a:rPr>
              <a:t>1-</a:t>
            </a:r>
            <a:r>
              <a:rPr lang="ar-SA" sz="2400" b="1" dirty="0" smtClean="0">
                <a:solidFill>
                  <a:schemeClr val="tx2">
                    <a:lumMod val="75000"/>
                  </a:schemeClr>
                </a:solidFill>
              </a:rPr>
              <a:t> </a:t>
            </a:r>
            <a:r>
              <a:rPr lang="ar-SA" sz="2400" dirty="0" smtClean="0"/>
              <a:t>فتعددت </a:t>
            </a:r>
            <a:r>
              <a:rPr lang="ar-SA" sz="2400" dirty="0" smtClean="0"/>
              <a:t>تعريفاتها، ومن هذه التعريفات:</a:t>
            </a:r>
            <a:endParaRPr lang="en-US" sz="2400" dirty="0" smtClean="0"/>
          </a:p>
          <a:p>
            <a:pPr algn="ctr"/>
            <a:r>
              <a:rPr lang="ar-SA" sz="2400" dirty="0" smtClean="0"/>
              <a:t>المعلومات أو الأفكار،التي يتناقلها الناس، دون أن تكون مستندة إلى مصدر موثوق به يشهد بصحتها، أو هي الترويج لخبر مختلق لا أساس له من الواقع، أو يحتوي جزءاً ضئيلاً من الحقيقة.</a:t>
            </a:r>
            <a:endParaRPr lang="en-US" sz="2400" dirty="0" smtClean="0"/>
          </a:p>
          <a:p>
            <a:pPr algn="ctr"/>
            <a:r>
              <a:rPr lang="ar-SA" sz="2800" b="1" dirty="0" smtClean="0">
                <a:solidFill>
                  <a:schemeClr val="tx2">
                    <a:lumMod val="75000"/>
                  </a:schemeClr>
                </a:solidFill>
              </a:rPr>
              <a:t>2-</a:t>
            </a:r>
            <a:r>
              <a:rPr lang="ar-SA" sz="2400" dirty="0" smtClean="0"/>
              <a:t> كل </a:t>
            </a:r>
            <a:r>
              <a:rPr lang="ar-SA" sz="2400" dirty="0" smtClean="0"/>
              <a:t>قضية أو عبارة، يجري تداولها شفهياً، وتكون قابلة للتصديق، وذلك  دون أن  تكون هناك معايير أكيدة لصدقها.</a:t>
            </a:r>
            <a:endParaRPr lang="en-US" sz="2400" dirty="0" smtClean="0"/>
          </a:p>
          <a:p>
            <a:pPr algn="ctr"/>
            <a:r>
              <a:rPr lang="ar-SA" sz="2400" b="1" dirty="0" smtClean="0">
                <a:solidFill>
                  <a:schemeClr val="tx2">
                    <a:lumMod val="75000"/>
                  </a:schemeClr>
                </a:solidFill>
              </a:rPr>
              <a:t>3-</a:t>
            </a:r>
            <a:r>
              <a:rPr lang="ar-SA" sz="2400" dirty="0" smtClean="0"/>
              <a:t>كلام </a:t>
            </a:r>
            <a:r>
              <a:rPr lang="ar-SA" sz="2400" dirty="0" smtClean="0"/>
              <a:t>هام أو أفكار عامة، انتشرت بسرعة ، واعتقد فيها، وليس لها أي وجود أصلي.</a:t>
            </a:r>
            <a:endParaRPr lang="en-US" sz="2400" dirty="0" smtClean="0"/>
          </a:p>
          <a:p>
            <a:pPr algn="ctr"/>
            <a:r>
              <a:rPr lang="ar-SA" sz="2800" b="1" dirty="0" smtClean="0">
                <a:solidFill>
                  <a:schemeClr val="tx2">
                    <a:lumMod val="75000"/>
                  </a:schemeClr>
                </a:solidFill>
              </a:rPr>
              <a:t>4-</a:t>
            </a:r>
            <a:r>
              <a:rPr lang="ar-SA" sz="2400" dirty="0" smtClean="0"/>
              <a:t> ضغط </a:t>
            </a:r>
            <a:r>
              <a:rPr lang="ar-SA" sz="2400" dirty="0" smtClean="0"/>
              <a:t>اجتماعي مجهول المصدر،يحيطه الغموض والإبهام،وتحظى من قطاعات عريضة بالاهتمام، ويتداولها الناس لا بهدف نقل المعلومات،وإنما بهدف التحريض والإثارة وبلبلة الأفكار.</a:t>
            </a:r>
            <a:endParaRPr lang="en-US" sz="2400" dirty="0" smtClean="0"/>
          </a:p>
          <a:p>
            <a:pPr algn="ctr"/>
            <a:r>
              <a:rPr lang="ar-SA" sz="2400" b="1" dirty="0" smtClean="0">
                <a:solidFill>
                  <a:schemeClr val="tx2">
                    <a:lumMod val="75000"/>
                  </a:schemeClr>
                </a:solidFill>
              </a:rPr>
              <a:t>5-</a:t>
            </a:r>
            <a:r>
              <a:rPr lang="ar-SA" sz="2400" dirty="0" smtClean="0"/>
              <a:t>معلومة </a:t>
            </a:r>
            <a:r>
              <a:rPr lang="ar-SA" sz="2400" dirty="0" smtClean="0"/>
              <a:t>لا يتم التحقق من صحتها ولا من مصدرها، وتنشر عن طريق النقل الشفهي..</a:t>
            </a:r>
            <a:endParaRPr lang="en-US" sz="2400" dirty="0" smtClean="0"/>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142984"/>
            <a:ext cx="7772400" cy="5286412"/>
          </a:xfrm>
        </p:spPr>
        <p:txBody>
          <a:bodyPr>
            <a:normAutofit fontScale="90000"/>
          </a:bodyPr>
          <a:lstStyle/>
          <a:p>
            <a:r>
              <a:rPr lang="ar-SA" sz="2400" b="1" u="sng" dirty="0">
                <a:solidFill>
                  <a:schemeClr val="accent6">
                    <a:lumMod val="50000"/>
                  </a:schemeClr>
                </a:solidFill>
              </a:rPr>
              <a:t>النقطة الأولى:</a:t>
            </a:r>
            <a:r>
              <a:rPr lang="ar-SA" sz="2000" dirty="0"/>
              <a:t> </a:t>
            </a:r>
            <a:r>
              <a:rPr lang="ar-SA" sz="2200" dirty="0"/>
              <a:t>أن يقدم المسلم حسن الظن بأخيه المسلم، قال الله تعالى: </a:t>
            </a:r>
            <a:r>
              <a:rPr lang="ar-SA" sz="2200" dirty="0">
                <a:solidFill>
                  <a:schemeClr val="tx2">
                    <a:lumMod val="75000"/>
                  </a:schemeClr>
                </a:solidFill>
              </a:rPr>
              <a:t>((لَوْلا إِذْ سَمِعْتُمُوهُ ظَنَّ المُؤْمِنُونَ وَالْمُؤْمِنَاتُ بِأَنفُسِهِمْ خَيْرًا وَقَالُوا هَذَا إِفْكٌ مُّبِينٌ )) </a:t>
            </a:r>
            <a:r>
              <a:rPr lang="ar-SA" sz="2200" dirty="0">
                <a:solidFill>
                  <a:schemeClr val="accent6">
                    <a:lumMod val="75000"/>
                  </a:schemeClr>
                </a:solidFill>
              </a:rPr>
              <a:t>{النور 12</a:t>
            </a:r>
            <a:r>
              <a:rPr lang="ar-SA" sz="2200" dirty="0" smtClean="0">
                <a:solidFill>
                  <a:schemeClr val="accent6">
                    <a:lumMod val="75000"/>
                  </a:schemeClr>
                </a:solidFill>
              </a:rPr>
              <a:t>}.</a:t>
            </a:r>
            <a:r>
              <a:rPr lang="ar-SA" sz="2200" dirty="0" smtClean="0"/>
              <a:t/>
            </a:r>
            <a:br>
              <a:rPr lang="ar-SA" sz="2200" dirty="0" smtClean="0"/>
            </a:br>
            <a:r>
              <a:rPr lang="ar-SA" sz="2000" dirty="0"/>
              <a:t/>
            </a:r>
            <a:br>
              <a:rPr lang="ar-SA" sz="2000" dirty="0"/>
            </a:br>
            <a:r>
              <a:rPr lang="ar-SA" sz="2400" b="1" u="sng" dirty="0">
                <a:solidFill>
                  <a:schemeClr val="accent6">
                    <a:lumMod val="50000"/>
                  </a:schemeClr>
                </a:solidFill>
              </a:rPr>
              <a:t>النقطة الثانية:</a:t>
            </a:r>
            <a:r>
              <a:rPr lang="ar-SA" sz="2000" dirty="0"/>
              <a:t> </a:t>
            </a:r>
            <a:r>
              <a:rPr lang="ar-SA" sz="2200" dirty="0"/>
              <a:t>أن يطلب المسلم الدليل </a:t>
            </a:r>
            <a:r>
              <a:rPr lang="ar-SA" sz="2200" dirty="0" smtClean="0"/>
              <a:t>ألبرهاني </a:t>
            </a:r>
            <a:r>
              <a:rPr lang="ar-SA" sz="2200" dirty="0"/>
              <a:t>على أية إشاعة يسمعها قال الله تعالى: </a:t>
            </a:r>
            <a:r>
              <a:rPr lang="ar-SA" sz="2200" dirty="0">
                <a:solidFill>
                  <a:schemeClr val="tx2">
                    <a:lumMod val="75000"/>
                  </a:schemeClr>
                </a:solidFill>
              </a:rPr>
              <a:t>((لَوْلَا جَاءُوا عَلَيْهِ بِأَرْبَعَةِ شُهَدَاءَ فَإِذْ لَمْ يَأْتُوا بِالشُّهَدَاءِ فَأُولَئِكَ عِنْدَ اللَّهِ هُمُ الْكَاذِبُونَ ))</a:t>
            </a:r>
            <a:r>
              <a:rPr lang="ar-SA" sz="2200" dirty="0"/>
              <a:t> </a:t>
            </a:r>
            <a:r>
              <a:rPr lang="ar-SA" sz="2200" dirty="0">
                <a:solidFill>
                  <a:schemeClr val="accent6">
                    <a:lumMod val="75000"/>
                  </a:schemeClr>
                </a:solidFill>
              </a:rPr>
              <a:t>{النور 13</a:t>
            </a:r>
            <a:r>
              <a:rPr lang="ar-SA" sz="2200" dirty="0" smtClean="0">
                <a:solidFill>
                  <a:schemeClr val="accent6">
                    <a:lumMod val="75000"/>
                  </a:schemeClr>
                </a:solidFill>
              </a:rPr>
              <a:t>}.</a:t>
            </a:r>
            <a:r>
              <a:rPr lang="ar-SA" sz="2000" dirty="0" smtClean="0"/>
              <a:t/>
            </a:r>
            <a:br>
              <a:rPr lang="ar-SA" sz="2000" dirty="0" smtClean="0"/>
            </a:br>
            <a:r>
              <a:rPr lang="ar-SA" sz="2000" dirty="0"/>
              <a:t/>
            </a:r>
            <a:br>
              <a:rPr lang="ar-SA" sz="2000" dirty="0"/>
            </a:br>
            <a:r>
              <a:rPr lang="ar-SA" sz="2800" b="1" u="sng" dirty="0">
                <a:solidFill>
                  <a:schemeClr val="accent6">
                    <a:lumMod val="50000"/>
                  </a:schemeClr>
                </a:solidFill>
              </a:rPr>
              <a:t>النقطة الثالثة: </a:t>
            </a:r>
            <a:r>
              <a:rPr lang="ar-SA" sz="2200" dirty="0"/>
              <a:t>أن لا يتحدث بما سمعه ولا ينشره، فإن المسلمين لو لم يتكلموا بأية إشاعة، لماتت في مهدها قال الله تعالى: </a:t>
            </a:r>
            <a:r>
              <a:rPr lang="ar-SA" sz="2200" dirty="0">
                <a:solidFill>
                  <a:schemeClr val="tx2">
                    <a:lumMod val="75000"/>
                  </a:schemeClr>
                </a:solidFill>
              </a:rPr>
              <a:t>((وَلَوْلَا إِذْ سَمِعْتُمُوهُ قُلْتُمْ مَا يَكُونُ لَنَا أَنْ نَتَكَلَّمَ بِهَذَا سُبْحَانَكَ هَذَا بُهْتَانٌ عَظِيمٌ)) </a:t>
            </a:r>
            <a:r>
              <a:rPr lang="ar-SA" sz="2200" dirty="0">
                <a:solidFill>
                  <a:schemeClr val="accent6">
                    <a:lumMod val="75000"/>
                  </a:schemeClr>
                </a:solidFill>
              </a:rPr>
              <a:t>.{النور 16</a:t>
            </a:r>
            <a:r>
              <a:rPr lang="ar-SA" sz="2200" dirty="0" smtClean="0">
                <a:solidFill>
                  <a:schemeClr val="accent6">
                    <a:lumMod val="75000"/>
                  </a:schemeClr>
                </a:solidFill>
              </a:rPr>
              <a:t>}</a:t>
            </a:r>
            <a:r>
              <a:rPr lang="ar-SA" sz="2200" dirty="0" smtClean="0"/>
              <a:t/>
            </a:r>
            <a:br>
              <a:rPr lang="ar-SA" sz="2200" dirty="0" smtClean="0"/>
            </a:br>
            <a:r>
              <a:rPr lang="ar-SA" sz="2000" dirty="0"/>
              <a:t/>
            </a:r>
            <a:br>
              <a:rPr lang="ar-SA" sz="2000" dirty="0"/>
            </a:br>
            <a:r>
              <a:rPr lang="ar-SA" sz="2800" b="1" u="sng" dirty="0">
                <a:solidFill>
                  <a:schemeClr val="accent6">
                    <a:lumMod val="50000"/>
                  </a:schemeClr>
                </a:solidFill>
              </a:rPr>
              <a:t>النقطة الرابعة:</a:t>
            </a:r>
            <a:r>
              <a:rPr lang="ar-SA" sz="2000" dirty="0"/>
              <a:t> </a:t>
            </a:r>
            <a:r>
              <a:rPr lang="ar-SA" sz="2200" dirty="0"/>
              <a:t>أن يرد الأمر إلى أولى الأمر، ولا يشيعه بين الناس أبداً، وهذه قاعدة عامة في كل الأخبار المهمة، والتي لها أثرها الواقعي:قال الله تعالى: </a:t>
            </a:r>
            <a:r>
              <a:rPr lang="ar-SA" sz="2200" dirty="0">
                <a:solidFill>
                  <a:schemeClr val="tx2">
                    <a:lumMod val="75000"/>
                  </a:schemeClr>
                </a:solidFill>
              </a:rPr>
              <a:t>((وَإِذَا جَاءَهُمْ أَمْرٌ مِنَ الْأَمْنِ أَوِ الْخَوْفِ أَذَاعُوا </a:t>
            </a:r>
            <a:r>
              <a:rPr lang="ar-SA" sz="2200" dirty="0" err="1">
                <a:solidFill>
                  <a:schemeClr val="tx2">
                    <a:lumMod val="75000"/>
                  </a:schemeClr>
                </a:solidFill>
              </a:rPr>
              <a:t>بِهِ</a:t>
            </a:r>
            <a:r>
              <a:rPr lang="ar-SA" sz="2200" dirty="0">
                <a:solidFill>
                  <a:schemeClr val="tx2">
                    <a:lumMod val="75000"/>
                  </a:schemeClr>
                </a:solidFill>
              </a:rPr>
              <a:t> ۖ وَلَوْ رَدُّوهُ إِلَى الرَّسُولِ وَإِلَىٰ أُولِي الْأَمْرِ مِنْهُمْ لَعَلِمَهُ الَّذِينَ يَسْتَنْبِطُونَهُ مِنْهُمْ ۗ وَلَوْلَا فَضْلُ اللَّهِ عَلَيْكُمْ وَرَحْمَتُهُ لَاتَّبَعْتُمُ الشَّيْطَانَ إِلَّا قَلِيلًا ))</a:t>
            </a:r>
            <a:r>
              <a:rPr lang="ar-SA" sz="2200" dirty="0"/>
              <a:t> </a:t>
            </a:r>
            <a:r>
              <a:rPr lang="ar-SA" sz="2200" dirty="0">
                <a:solidFill>
                  <a:schemeClr val="accent6">
                    <a:lumMod val="75000"/>
                  </a:schemeClr>
                </a:solidFill>
              </a:rPr>
              <a:t>{النساء </a:t>
            </a:r>
            <a:r>
              <a:rPr lang="ar-SA" sz="2200" dirty="0" smtClean="0">
                <a:solidFill>
                  <a:schemeClr val="accent6">
                    <a:lumMod val="75000"/>
                  </a:schemeClr>
                </a:solidFill>
              </a:rPr>
              <a:t>83}.</a:t>
            </a:r>
            <a:r>
              <a:rPr lang="ar-SA" sz="2200" dirty="0"/>
              <a:t/>
            </a:r>
            <a:br>
              <a:rPr lang="ar-SA" sz="2200" dirty="0"/>
            </a:br>
            <a:r>
              <a:rPr lang="ar-SA" sz="2200" b="1" u="sng" dirty="0">
                <a:solidFill>
                  <a:schemeClr val="bg2">
                    <a:lumMod val="25000"/>
                  </a:schemeClr>
                </a:solidFill>
              </a:rPr>
              <a:t>إذا حوصرت الشائعات بهذه الأمور الأربعة، فإنه يمكن أن تتفادى آثارها السيئة المترتبة عليها بإذن الله عز </a:t>
            </a:r>
            <a:r>
              <a:rPr lang="ar-SA" sz="2200" b="1" u="sng" dirty="0" smtClean="0">
                <a:solidFill>
                  <a:schemeClr val="bg2">
                    <a:lumMod val="25000"/>
                  </a:schemeClr>
                </a:solidFill>
              </a:rPr>
              <a:t>وجل</a:t>
            </a:r>
            <a:r>
              <a:rPr lang="ar-SA" sz="2200" b="1" u="sng" dirty="0" smtClean="0">
                <a:solidFill>
                  <a:schemeClr val="bg2">
                    <a:lumMod val="25000"/>
                  </a:schemeClr>
                </a:solidFill>
              </a:rPr>
              <a:t> </a:t>
            </a:r>
            <a:endParaRPr lang="ar-SA" sz="2200" b="1" u="sng" dirty="0">
              <a:solidFill>
                <a:schemeClr val="bg2">
                  <a:lumMod val="25000"/>
                </a:schemeClr>
              </a:solidFill>
            </a:endParaRPr>
          </a:p>
        </p:txBody>
      </p:sp>
      <p:sp>
        <p:nvSpPr>
          <p:cNvPr id="3" name="شكل حر 2"/>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شكل حر 4"/>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7"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8" name="مستطيل 7"/>
          <p:cNvSpPr/>
          <p:nvPr/>
        </p:nvSpPr>
        <p:spPr>
          <a:xfrm>
            <a:off x="1142976" y="0"/>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طرق الوقاية </a:t>
            </a:r>
            <a:r>
              <a:rPr lang="ar-SA" sz="6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من</a:t>
            </a: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714348" y="1928802"/>
            <a:ext cx="7772400" cy="4643470"/>
          </a:xfrm>
          <a:prstGeom prst="rect">
            <a:avLst/>
          </a:prstGeom>
        </p:spPr>
        <p:txBody>
          <a:bodyPr>
            <a:normAutofit fontScale="25000" lnSpcReduction="20000"/>
          </a:bodyPr>
          <a:lstStyle/>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SA" sz="14400" b="1" i="0" strike="noStrike" kern="1200" cap="none" spc="0" normalizeH="0" baseline="0" noProof="0" dirty="0" smtClean="0">
                <a:ln>
                  <a:noFill/>
                </a:ln>
                <a:solidFill>
                  <a:schemeClr val="accent6">
                    <a:lumMod val="50000"/>
                  </a:schemeClr>
                </a:solidFill>
                <a:effectLst/>
                <a:uLnTx/>
                <a:uFillTx/>
                <a:latin typeface="+mj-lt"/>
                <a:ea typeface="+mj-ea"/>
                <a:cs typeface="Farsi Simple Bold" pitchFamily="2" charset="-78"/>
              </a:rPr>
              <a:t>أمنة</a:t>
            </a:r>
            <a:r>
              <a:rPr kumimoji="0" lang="ar-SA" sz="14400" b="1" i="0" strike="noStrike" kern="1200" cap="none" spc="0" normalizeH="0" noProof="0" dirty="0" smtClean="0">
                <a:ln>
                  <a:noFill/>
                </a:ln>
                <a:solidFill>
                  <a:schemeClr val="accent6">
                    <a:lumMod val="50000"/>
                  </a:schemeClr>
                </a:solidFill>
                <a:effectLst/>
                <a:uLnTx/>
                <a:uFillTx/>
                <a:latin typeface="+mj-lt"/>
                <a:ea typeface="+mj-ea"/>
                <a:cs typeface="Farsi Simple Bold" pitchFamily="2" charset="-78"/>
              </a:rPr>
              <a:t> بنت ناصر بن محمد </a:t>
            </a:r>
            <a:r>
              <a:rPr lang="ar-SA" sz="14400" b="1" dirty="0" smtClean="0">
                <a:solidFill>
                  <a:schemeClr val="accent6">
                    <a:lumMod val="50000"/>
                  </a:schemeClr>
                </a:solidFill>
                <a:latin typeface="+mj-lt"/>
                <a:ea typeface="+mj-ea"/>
                <a:cs typeface="Farsi Simple Bold" pitchFamily="2" charset="-78"/>
              </a:rPr>
              <a:t>السويلم</a:t>
            </a: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lang="ar-SA" sz="14400" b="1" dirty="0" smtClean="0">
              <a:solidFill>
                <a:schemeClr val="accent6">
                  <a:lumMod val="50000"/>
                </a:schemeClr>
              </a:solidFill>
              <a:latin typeface="+mj-lt"/>
              <a:ea typeface="+mj-ea"/>
              <a:cs typeface="+mj-cs"/>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lang="ar-SA" sz="14400" b="1" dirty="0" smtClean="0">
              <a:solidFill>
                <a:schemeClr val="accent6">
                  <a:lumMod val="50000"/>
                </a:schemeClr>
              </a:solidFill>
              <a:latin typeface="+mj-lt"/>
              <a:ea typeface="+mj-ea"/>
              <a:cs typeface="+mj-cs"/>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r>
              <a:rPr kumimoji="0" lang="ar-SA" sz="14400" b="1" i="0" strike="noStrike" kern="1200" cap="none" spc="0" normalizeH="0" baseline="0" noProof="0" dirty="0" smtClean="0">
                <a:ln>
                  <a:noFill/>
                </a:ln>
                <a:solidFill>
                  <a:schemeClr val="accent6">
                    <a:lumMod val="50000"/>
                  </a:schemeClr>
                </a:solidFill>
                <a:effectLst/>
                <a:uLnTx/>
                <a:uFillTx/>
                <a:latin typeface="+mj-lt"/>
                <a:ea typeface="+mj-ea"/>
                <a:cs typeface="Farsi Simple Bold" pitchFamily="2" charset="-78"/>
              </a:rPr>
              <a:t>أشواق</a:t>
            </a:r>
            <a:r>
              <a:rPr kumimoji="0" lang="ar-SA" sz="14400" b="1" i="0" strike="noStrike" kern="1200" cap="none" spc="0" normalizeH="0" noProof="0" dirty="0" smtClean="0">
                <a:ln>
                  <a:noFill/>
                </a:ln>
                <a:solidFill>
                  <a:schemeClr val="accent6">
                    <a:lumMod val="50000"/>
                  </a:schemeClr>
                </a:solidFill>
                <a:effectLst/>
                <a:uLnTx/>
                <a:uFillTx/>
                <a:latin typeface="+mj-lt"/>
                <a:ea typeface="+mj-ea"/>
                <a:cs typeface="Farsi Simple Bold" pitchFamily="2" charset="-78"/>
              </a:rPr>
              <a:t> بنت علي الصويلح </a:t>
            </a: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lang="ar-SA" sz="14400" b="1" dirty="0" smtClean="0">
              <a:solidFill>
                <a:schemeClr val="accent6">
                  <a:lumMod val="50000"/>
                </a:schemeClr>
              </a:solidFill>
              <a:latin typeface="+mj-lt"/>
              <a:ea typeface="+mj-ea"/>
              <a:cs typeface="Farsi Simple Bold" pitchFamily="2" charset="-78"/>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kumimoji="0" lang="ar-SA" sz="14400" b="1" i="0" strike="noStrike" kern="1200" cap="none" spc="0" normalizeH="0" noProof="0" dirty="0" smtClean="0">
              <a:ln>
                <a:noFill/>
              </a:ln>
              <a:solidFill>
                <a:schemeClr val="accent6">
                  <a:lumMod val="50000"/>
                </a:schemeClr>
              </a:solidFill>
              <a:effectLst/>
              <a:uLnTx/>
              <a:uFillTx/>
              <a:latin typeface="+mj-lt"/>
              <a:ea typeface="+mj-ea"/>
              <a:cs typeface="Farsi Simple Bold" pitchFamily="2" charset="-78"/>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r>
              <a:rPr lang="ar-SA" sz="14400" b="1" baseline="0" dirty="0" smtClean="0">
                <a:solidFill>
                  <a:schemeClr val="accent6">
                    <a:lumMod val="50000"/>
                  </a:schemeClr>
                </a:solidFill>
                <a:latin typeface="+mj-lt"/>
                <a:ea typeface="+mj-ea"/>
                <a:cs typeface="Farsi Simple Bold" pitchFamily="2" charset="-78"/>
              </a:rPr>
              <a:t>وجدان بنت محمد التويم </a:t>
            </a: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lang="ar-SA" sz="14400" b="1" dirty="0" smtClean="0">
              <a:solidFill>
                <a:schemeClr val="accent6">
                  <a:lumMod val="50000"/>
                </a:schemeClr>
              </a:solidFill>
              <a:latin typeface="+mj-lt"/>
              <a:ea typeface="+mj-ea"/>
              <a:cs typeface="Farsi Simple Bold" pitchFamily="2" charset="-78"/>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lang="ar-SA" sz="14400" b="1" baseline="0" dirty="0" smtClean="0">
              <a:solidFill>
                <a:schemeClr val="accent6">
                  <a:lumMod val="50000"/>
                </a:schemeClr>
              </a:solidFill>
              <a:latin typeface="+mj-lt"/>
              <a:ea typeface="+mj-ea"/>
              <a:cs typeface="Farsi Simple Bold" pitchFamily="2" charset="-78"/>
            </a:endParaRP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r>
              <a:rPr lang="ar-SA" sz="14400" b="1" dirty="0" smtClean="0">
                <a:solidFill>
                  <a:schemeClr val="accent6">
                    <a:lumMod val="50000"/>
                  </a:schemeClr>
                </a:solidFill>
                <a:latin typeface="+mj-lt"/>
                <a:ea typeface="+mj-ea"/>
                <a:cs typeface="Farsi Simple Bold" pitchFamily="2" charset="-78"/>
              </a:rPr>
              <a:t>نورة بنت ناصر المحسن </a:t>
            </a:r>
          </a:p>
          <a:p>
            <a:pPr marL="0" marR="0" lvl="0" indent="0" algn="ctr" defTabSz="914400" rtl="1" eaLnBrk="1" fontAlgn="auto" latinLnBrk="0" hangingPunct="1">
              <a:lnSpc>
                <a:spcPct val="100000"/>
              </a:lnSpc>
              <a:spcBef>
                <a:spcPct val="0"/>
              </a:spcBef>
              <a:spcAft>
                <a:spcPts val="0"/>
              </a:spcAft>
              <a:buClrTx/>
              <a:buSzTx/>
              <a:buFont typeface="Wingdings" pitchFamily="2" charset="2"/>
              <a:buChar char="Ø"/>
              <a:tabLst/>
              <a:defRPr/>
            </a:pPr>
            <a:endParaRPr kumimoji="0" lang="ar-SA" sz="2200" b="1" i="0" strike="noStrike" kern="1200" cap="none" spc="0" normalizeH="0" baseline="0" noProof="0" dirty="0">
              <a:ln>
                <a:noFill/>
              </a:ln>
              <a:solidFill>
                <a:schemeClr val="bg2">
                  <a:lumMod val="25000"/>
                </a:schemeClr>
              </a:solidFill>
              <a:effectLst/>
              <a:uLnTx/>
              <a:uFillTx/>
              <a:latin typeface="+mj-lt"/>
              <a:ea typeface="+mj-ea"/>
              <a:cs typeface="+mj-cs"/>
            </a:endParaRPr>
          </a:p>
        </p:txBody>
      </p:sp>
      <p:sp>
        <p:nvSpPr>
          <p:cNvPr id="3" name="شكل حر 2"/>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شكل حر 3"/>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ستطيل 5"/>
          <p:cNvSpPr/>
          <p:nvPr/>
        </p:nvSpPr>
        <p:spPr>
          <a:xfrm>
            <a:off x="214282" y="214290"/>
            <a:ext cx="9519295"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أسماء مجموعة نشاط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2357422" y="214290"/>
            <a:ext cx="4717958" cy="1323439"/>
          </a:xfrm>
          <a:prstGeom prst="rect">
            <a:avLst/>
          </a:prstGeom>
          <a:noFill/>
        </p:spPr>
        <p:txBody>
          <a:bodyPr wrap="non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أدلة </a:t>
            </a:r>
            <a:r>
              <a:rPr lang="ar-SA" sz="54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على</a:t>
            </a: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6"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7" name="مربع نص 6"/>
          <p:cNvSpPr txBox="1"/>
          <p:nvPr/>
        </p:nvSpPr>
        <p:spPr>
          <a:xfrm>
            <a:off x="1000100" y="1214422"/>
            <a:ext cx="7715304" cy="5262979"/>
          </a:xfrm>
          <a:prstGeom prst="rect">
            <a:avLst/>
          </a:prstGeom>
          <a:noFill/>
        </p:spPr>
        <p:txBody>
          <a:bodyPr wrap="square" rtlCol="1">
            <a:spAutoFit/>
          </a:bodyPr>
          <a:lstStyle/>
          <a:p>
            <a:r>
              <a:rPr lang="ar-SA" sz="2400" b="1" u="sng" dirty="0" smtClean="0">
                <a:solidFill>
                  <a:schemeClr val="accent6">
                    <a:lumMod val="50000"/>
                  </a:schemeClr>
                </a:solidFill>
              </a:rPr>
              <a:t>اعتبر الإسلام الاشاعه والشائعة ظواهر سالبه</a:t>
            </a:r>
            <a:r>
              <a:rPr lang="ar-SA" sz="2400" dirty="0" smtClean="0"/>
              <a:t>، </a:t>
            </a:r>
            <a:r>
              <a:rPr lang="ar-SA" sz="2400" dirty="0" smtClean="0"/>
              <a:t>ونهى </a:t>
            </a:r>
            <a:r>
              <a:rPr lang="ar-SA" sz="2400" dirty="0" smtClean="0"/>
              <a:t>عن إطلاقهما </a:t>
            </a:r>
            <a:r>
              <a:rPr lang="ar-SA" sz="2400" dirty="0" smtClean="0"/>
              <a:t>أو </a:t>
            </a:r>
            <a:r>
              <a:rPr lang="ar-SA" sz="2400" dirty="0" smtClean="0"/>
              <a:t>تلقيهما بنصوص قطعيه،ووضع جمله من الضوابط الاخلاقيه والقانونية التي تحد من تفشيهما في المجتمع: </a:t>
            </a:r>
            <a:r>
              <a:rPr lang="ar-SA" sz="2400" b="1" u="sng" dirty="0" smtClean="0"/>
              <a:t>قال تعالى</a:t>
            </a:r>
            <a:r>
              <a:rPr lang="ar-SA" sz="2400" b="1" dirty="0" smtClean="0">
                <a:solidFill>
                  <a:schemeClr val="tx2">
                    <a:lumMod val="75000"/>
                  </a:schemeClr>
                </a:solidFill>
              </a:rPr>
              <a:t>(إن الذين يُحبون أن تشيع الفاحشة في الذين آمنوا لهم عذاب أليم في الدنيا والآخرة والله يعلم وأنتم لا تعلمون)</a:t>
            </a:r>
            <a:r>
              <a:rPr lang="ar-SA" sz="2400" dirty="0" smtClean="0"/>
              <a:t> </a:t>
            </a:r>
            <a:r>
              <a:rPr lang="ar-SA" sz="2400" b="1" dirty="0" smtClean="0">
                <a:solidFill>
                  <a:schemeClr val="bg2">
                    <a:lumMod val="75000"/>
                  </a:schemeClr>
                </a:solidFill>
              </a:rPr>
              <a:t>(النور:19)</a:t>
            </a:r>
            <a:r>
              <a:rPr lang="ar-SA" sz="2400" dirty="0" smtClean="0"/>
              <a:t> يقول الإمام الفخر الرازي في تفسير هذه الآية (</a:t>
            </a:r>
            <a:r>
              <a:rPr lang="ar-SA" sz="2400" u="sng" dirty="0" smtClean="0">
                <a:solidFill>
                  <a:schemeClr val="bg2">
                    <a:lumMod val="75000"/>
                  </a:schemeClr>
                </a:solidFill>
              </a:rPr>
              <a:t>ومعنى الإشاعة </a:t>
            </a:r>
            <a:r>
              <a:rPr lang="ar-SA" sz="2400" dirty="0" smtClean="0">
                <a:solidFill>
                  <a:schemeClr val="accent6">
                    <a:lumMod val="75000"/>
                  </a:schemeClr>
                </a:solidFill>
              </a:rPr>
              <a:t>الانتشار، يقال في هذا العقار سهم </a:t>
            </a:r>
            <a:r>
              <a:rPr lang="ar-SA" sz="2400" dirty="0" smtClean="0">
                <a:solidFill>
                  <a:schemeClr val="accent6">
                    <a:lumMod val="75000"/>
                  </a:schemeClr>
                </a:solidFill>
              </a:rPr>
              <a:t>أشاع، </a:t>
            </a:r>
            <a:r>
              <a:rPr lang="ar-SA" sz="2400" dirty="0" smtClean="0">
                <a:solidFill>
                  <a:schemeClr val="accent6">
                    <a:lumMod val="75000"/>
                  </a:schemeClr>
                </a:solidFill>
              </a:rPr>
              <a:t>إذا كان في الجميع ولم يكن منفصلاً، وشاع الحديث إذا ظهر في العامة</a:t>
            </a:r>
            <a:r>
              <a:rPr lang="ar-SA" sz="2400" dirty="0" smtClean="0"/>
              <a:t>···)…</a:t>
            </a:r>
            <a:r>
              <a:rPr lang="ar-SA" sz="2400" b="1" u="sng" dirty="0" smtClean="0"/>
              <a:t>وقال تعالى</a:t>
            </a:r>
            <a:r>
              <a:rPr lang="ar-SA" sz="2400" b="1" dirty="0" smtClean="0">
                <a:solidFill>
                  <a:schemeClr val="tx2">
                    <a:lumMod val="75000"/>
                  </a:schemeClr>
                </a:solidFill>
              </a:rPr>
              <a:t>( يَا أَيُّهَا الَّذِينَ آمَنُوا إِنْ جَاءَكُمْ فَاسِقٌ بِنَبَإٍ فَتَبَيَّنُوا أَنْ تُصِيبُوا قَوْمًا بِجَهَالَةٍ فَتُصْبِحُوا عَلَى مَا فَعَلْتُمْ نَادِمِينَ)</a:t>
            </a:r>
            <a:r>
              <a:rPr lang="ar-SA" sz="2400" b="1" dirty="0" smtClean="0">
                <a:solidFill>
                  <a:schemeClr val="bg2">
                    <a:lumMod val="75000"/>
                  </a:schemeClr>
                </a:solidFill>
              </a:rPr>
              <a:t>(</a:t>
            </a:r>
            <a:r>
              <a:rPr lang="ar-SA" sz="2400" b="1" dirty="0" smtClean="0">
                <a:solidFill>
                  <a:schemeClr val="bg2">
                    <a:lumMod val="75000"/>
                  </a:schemeClr>
                </a:solidFill>
              </a:rPr>
              <a:t>الحجرات:6</a:t>
            </a:r>
            <a:r>
              <a:rPr lang="ar-SA" sz="2400" b="1" dirty="0" smtClean="0">
                <a:solidFill>
                  <a:schemeClr val="bg2">
                    <a:lumMod val="75000"/>
                  </a:schemeClr>
                </a:solidFill>
              </a:rPr>
              <a:t>)</a:t>
            </a:r>
            <a:r>
              <a:rPr lang="ar-SA" sz="2400" b="1" dirty="0" smtClean="0">
                <a:solidFill>
                  <a:schemeClr val="bg2">
                    <a:lumMod val="75000"/>
                  </a:schemeClr>
                </a:solidFill>
              </a:rPr>
              <a:t> </a:t>
            </a:r>
            <a:r>
              <a:rPr lang="ar-SA" sz="2400" b="1" u="sng" dirty="0" smtClean="0"/>
              <a:t>وقال </a:t>
            </a:r>
            <a:r>
              <a:rPr lang="ar-SA" sz="2400" b="1" u="sng" dirty="0" smtClean="0"/>
              <a:t>تعالى</a:t>
            </a:r>
            <a:r>
              <a:rPr lang="ar-SA" sz="2400" b="1" dirty="0" smtClean="0">
                <a:solidFill>
                  <a:schemeClr val="tx2">
                    <a:lumMod val="75000"/>
                  </a:schemeClr>
                </a:solidFill>
              </a:rPr>
              <a:t>(إذ تلقونه بألسنتكم وتقولون بأفواهكم ما ليس لكم به علم وتحسبونه هينا وهو عند الله عظيم،لولا إذ سمعتموه قلتم ما يكون لنا </a:t>
            </a:r>
            <a:r>
              <a:rPr lang="ar-SA" sz="2400" b="1" dirty="0" smtClean="0">
                <a:solidFill>
                  <a:schemeClr val="tx2">
                    <a:lumMod val="75000"/>
                  </a:schemeClr>
                </a:solidFill>
              </a:rPr>
              <a:t>إن </a:t>
            </a:r>
            <a:r>
              <a:rPr lang="ar-SA" sz="2400" b="1" dirty="0" smtClean="0">
                <a:solidFill>
                  <a:schemeClr val="tx2">
                    <a:lumMod val="75000"/>
                  </a:schemeClr>
                </a:solidFill>
              </a:rPr>
              <a:t>نتكلم بهذا سبحانك هذا بهتان عظيم،يعظكم الله </a:t>
            </a:r>
            <a:r>
              <a:rPr lang="ar-SA" sz="2400" b="1" dirty="0" smtClean="0">
                <a:solidFill>
                  <a:schemeClr val="tx2">
                    <a:lumMod val="75000"/>
                  </a:schemeClr>
                </a:solidFill>
              </a:rPr>
              <a:t>إن </a:t>
            </a:r>
            <a:r>
              <a:rPr lang="ar-SA" sz="2400" b="1" dirty="0" smtClean="0">
                <a:solidFill>
                  <a:schemeClr val="tx2">
                    <a:lumMod val="75000"/>
                  </a:schemeClr>
                </a:solidFill>
              </a:rPr>
              <a:t>تعودوا لمثله أبدا </a:t>
            </a:r>
            <a:r>
              <a:rPr lang="ar-SA" sz="2400" b="1" dirty="0" smtClean="0">
                <a:solidFill>
                  <a:schemeClr val="tx2">
                    <a:lumMod val="75000"/>
                  </a:schemeClr>
                </a:solidFill>
              </a:rPr>
              <a:t>إن </a:t>
            </a:r>
            <a:r>
              <a:rPr lang="ar-SA" sz="2400" b="1" dirty="0" smtClean="0">
                <a:solidFill>
                  <a:schemeClr val="tx2">
                    <a:lumMod val="75000"/>
                  </a:schemeClr>
                </a:solidFill>
              </a:rPr>
              <a:t>كنتم مؤمنين)</a:t>
            </a:r>
            <a:r>
              <a:rPr lang="ar-SA" sz="2400" b="1" dirty="0" smtClean="0">
                <a:solidFill>
                  <a:schemeClr val="bg2">
                    <a:lumMod val="75000"/>
                  </a:schemeClr>
                </a:solidFill>
              </a:rPr>
              <a:t>( </a:t>
            </a:r>
            <a:r>
              <a:rPr lang="ar-SA" sz="2400" b="1" dirty="0" smtClean="0">
                <a:solidFill>
                  <a:schemeClr val="bg2">
                    <a:lumMod val="75000"/>
                  </a:schemeClr>
                </a:solidFill>
              </a:rPr>
              <a:t>النور:15-17)</a:t>
            </a:r>
            <a:r>
              <a:rPr lang="ar-SA" sz="2400" b="1" u="sng" dirty="0" smtClean="0"/>
              <a:t>وقال </a:t>
            </a:r>
            <a:r>
              <a:rPr lang="ar-SA" sz="2400" b="1" u="sng" dirty="0" smtClean="0"/>
              <a:t>تعالى</a:t>
            </a:r>
            <a:r>
              <a:rPr lang="ar-SA" sz="2400" b="1" dirty="0" smtClean="0">
                <a:solidFill>
                  <a:schemeClr val="tx2">
                    <a:lumMod val="75000"/>
                  </a:schemeClr>
                </a:solidFill>
              </a:rPr>
              <a:t>( وَالَّذِينَ يَرْمُونَ الْمُحْصَنَاتِ ثُمَّ لَمْ يَأْتُوا بِأَرْبَعَةِ شُهَدَاءَ فَاجْلِدُوهُمْ ثَمَانِينَ جَلْدَةً وَلَا تَقْبَلُوا لَهُمْ شَهَادَةً أَبَدًا وَأُولَئِكَ هُمُ الْفَاسِقُونَ)</a:t>
            </a:r>
            <a:r>
              <a:rPr lang="ar-SA" sz="2400" b="1" dirty="0" smtClean="0">
                <a:solidFill>
                  <a:schemeClr val="bg2">
                    <a:lumMod val="75000"/>
                  </a:schemeClr>
                </a:solidFill>
              </a:rPr>
              <a:t>( النور :4)</a:t>
            </a:r>
            <a:endParaRPr lang="ar-SA" sz="2400" b="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857224" y="357166"/>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أسباب أنتشار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6"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7" name="مربع نص 6"/>
          <p:cNvSpPr txBox="1"/>
          <p:nvPr/>
        </p:nvSpPr>
        <p:spPr>
          <a:xfrm>
            <a:off x="1000100" y="1256467"/>
            <a:ext cx="7429552" cy="5539978"/>
          </a:xfrm>
          <a:prstGeom prst="rect">
            <a:avLst/>
          </a:prstGeom>
          <a:noFill/>
        </p:spPr>
        <p:txBody>
          <a:bodyPr wrap="square" rtlCol="1">
            <a:spAutoFit/>
          </a:bodyPr>
          <a:lstStyle/>
          <a:p>
            <a:r>
              <a:rPr lang="ar-SA" sz="2800" b="1" u="sng" dirty="0" smtClean="0">
                <a:solidFill>
                  <a:schemeClr val="accent6">
                    <a:lumMod val="50000"/>
                  </a:schemeClr>
                </a:solidFill>
              </a:rPr>
              <a:t>أولاً</a:t>
            </a:r>
            <a:r>
              <a:rPr lang="en-US" sz="2800" b="1" u="sng" dirty="0" smtClean="0">
                <a:solidFill>
                  <a:schemeClr val="accent6">
                    <a:lumMod val="50000"/>
                  </a:schemeClr>
                </a:solidFill>
              </a:rPr>
              <a:t>: </a:t>
            </a:r>
            <a:r>
              <a:rPr lang="ar-SA" sz="2800" b="1" u="sng" dirty="0" smtClean="0">
                <a:solidFill>
                  <a:schemeClr val="accent6">
                    <a:lumMod val="50000"/>
                  </a:schemeClr>
                </a:solidFill>
              </a:rPr>
              <a:t>الهوى</a:t>
            </a:r>
            <a:r>
              <a:rPr lang="en-US" sz="2800" b="1" u="sng" dirty="0" smtClean="0">
                <a:solidFill>
                  <a:schemeClr val="accent6">
                    <a:lumMod val="50000"/>
                  </a:schemeClr>
                </a:solidFill>
              </a:rPr>
              <a:t>:</a:t>
            </a:r>
            <a:r>
              <a:rPr lang="en-US" sz="2000" b="1" dirty="0" smtClean="0"/>
              <a:t/>
            </a:r>
            <a:br>
              <a:rPr lang="en-US" sz="2000" b="1" dirty="0" smtClean="0"/>
            </a:br>
            <a:r>
              <a:rPr lang="ar-SA" sz="2000" b="1" dirty="0" smtClean="0"/>
              <a:t>فصاحبه دائمًا يعمل على تحسين ما هو عليه، والدعوة إليه بكلِّ وسيلة، سواء كانت مشروعة أو غير مشروعة، وردِّ كلِّ ما يخالف هواه، وانتقاده وتشويه والصد عنه، وصدق الله العظيم إذ يقول: </a:t>
            </a:r>
            <a:r>
              <a:rPr lang="ar-SA" sz="2000" b="1" dirty="0" smtClean="0">
                <a:solidFill>
                  <a:schemeClr val="tx2">
                    <a:lumMod val="75000"/>
                  </a:schemeClr>
                </a:solidFill>
              </a:rPr>
              <a:t>﴿ أَفَرَأَيْتَ مَنِ اتَّخَذَ إِلَهَهُ هَوَاهُ وَأَضَلَّهُ اللَّهُ عَلَى عِلْمٍ ﴾</a:t>
            </a:r>
            <a:r>
              <a:rPr lang="ar-SA" sz="2000" b="1" dirty="0" smtClean="0"/>
              <a:t> </a:t>
            </a:r>
            <a:endParaRPr lang="ar-SA" sz="2000" b="1" dirty="0" smtClean="0"/>
          </a:p>
          <a:p>
            <a:r>
              <a:rPr lang="ar-SA" sz="2000" b="1" dirty="0" smtClean="0">
                <a:solidFill>
                  <a:schemeClr val="bg2">
                    <a:lumMod val="75000"/>
                  </a:schemeClr>
                </a:solidFill>
              </a:rPr>
              <a:t>[</a:t>
            </a:r>
            <a:r>
              <a:rPr lang="ar-SA" sz="2000" b="1" dirty="0" smtClean="0">
                <a:solidFill>
                  <a:schemeClr val="bg2">
                    <a:lumMod val="75000"/>
                  </a:schemeClr>
                </a:solidFill>
              </a:rPr>
              <a:t>الجاثية: </a:t>
            </a:r>
            <a:r>
              <a:rPr lang="ar-SA" sz="2000" b="1" dirty="0" smtClean="0">
                <a:solidFill>
                  <a:schemeClr val="bg2">
                    <a:lumMod val="75000"/>
                  </a:schemeClr>
                </a:solidFill>
              </a:rPr>
              <a:t>23]</a:t>
            </a:r>
            <a:r>
              <a:rPr lang="en-US" sz="2000" b="1" dirty="0" smtClean="0"/>
              <a:t/>
            </a:r>
            <a:br>
              <a:rPr lang="en-US" sz="2000" b="1" dirty="0" smtClean="0"/>
            </a:br>
            <a:r>
              <a:rPr lang="ar-SA" sz="2000" b="1" dirty="0" smtClean="0"/>
              <a:t>كما قال</a:t>
            </a:r>
            <a:r>
              <a:rPr lang="en-US" sz="2000" b="1" dirty="0" smtClean="0"/>
              <a:t> - </a:t>
            </a:r>
            <a:r>
              <a:rPr lang="ar-SA" sz="2000" b="1" dirty="0" smtClean="0"/>
              <a:t>تعالى -: </a:t>
            </a:r>
            <a:r>
              <a:rPr lang="ar-SA" sz="2000" b="1" dirty="0" smtClean="0">
                <a:solidFill>
                  <a:schemeClr val="tx2">
                    <a:lumMod val="75000"/>
                  </a:schemeClr>
                </a:solidFill>
              </a:rPr>
              <a:t>﴿ فَإِنْ لَمْ يَسْتَجِيبُوا لَكَ فَاعْلَمْ أَنَّمَا يَتَّبِعُونَ أَهْوَاءَهُمْ وَمَنْ أَضَلُّ مِمَّنِ اتَّبَعَ هَوَاهُ بِغَيْرِ هُدًى مِنَ اللَّهِ ﴾ </a:t>
            </a:r>
            <a:r>
              <a:rPr lang="ar-SA" sz="2000" b="1" dirty="0" smtClean="0">
                <a:solidFill>
                  <a:schemeClr val="bg2">
                    <a:lumMod val="75000"/>
                  </a:schemeClr>
                </a:solidFill>
              </a:rPr>
              <a:t>[القصص: </a:t>
            </a:r>
            <a:r>
              <a:rPr lang="ar-SA" sz="2000" b="1" dirty="0" smtClean="0">
                <a:solidFill>
                  <a:schemeClr val="bg2">
                    <a:lumMod val="75000"/>
                  </a:schemeClr>
                </a:solidFill>
              </a:rPr>
              <a:t>50]</a:t>
            </a:r>
            <a:r>
              <a:rPr lang="en-US" sz="2000" b="1" dirty="0" smtClean="0"/>
              <a:t/>
            </a:r>
            <a:br>
              <a:rPr lang="en-US" sz="2000" b="1" dirty="0" smtClean="0"/>
            </a:br>
            <a:r>
              <a:rPr lang="ar-SA" sz="2000" b="1" u="sng" dirty="0" smtClean="0">
                <a:solidFill>
                  <a:schemeClr val="accent6">
                    <a:lumMod val="75000"/>
                  </a:schemeClr>
                </a:solidFill>
              </a:rPr>
              <a:t>يقول شيخ الإسلام - رحمه الله -:كل مَن لم يتبع العلم فقد اتبع هواه، والعلم بالدين لا يكون إلا بهدى الله الذي بعث به رسوله - صلى الله عليه وسلم</a:t>
            </a:r>
            <a:r>
              <a:rPr lang="en-US" sz="2000" b="1" u="sng" dirty="0" smtClean="0">
                <a:solidFill>
                  <a:schemeClr val="accent6">
                    <a:lumMod val="75000"/>
                  </a:schemeClr>
                </a:solidFill>
              </a:rPr>
              <a:t>.</a:t>
            </a:r>
            <a:r>
              <a:rPr lang="en-US" sz="2000" b="1" dirty="0" smtClean="0"/>
              <a:t/>
            </a:r>
            <a:br>
              <a:rPr lang="en-US" sz="2000" b="1" dirty="0" smtClean="0"/>
            </a:br>
            <a:r>
              <a:rPr lang="ar-SA" sz="2800" b="1" u="sng" dirty="0" smtClean="0">
                <a:solidFill>
                  <a:schemeClr val="accent6">
                    <a:lumMod val="50000"/>
                  </a:schemeClr>
                </a:solidFill>
              </a:rPr>
              <a:t>ثانيًا: الجهل</a:t>
            </a:r>
            <a:r>
              <a:rPr lang="en-US" sz="2800" b="1" u="sng" dirty="0" smtClean="0">
                <a:solidFill>
                  <a:schemeClr val="accent6">
                    <a:lumMod val="50000"/>
                  </a:schemeClr>
                </a:solidFill>
              </a:rPr>
              <a:t>:</a:t>
            </a:r>
            <a:r>
              <a:rPr lang="en-US" sz="2000" b="1" dirty="0" smtClean="0"/>
              <a:t/>
            </a:r>
            <a:br>
              <a:rPr lang="en-US" sz="2000" b="1" dirty="0" smtClean="0"/>
            </a:br>
            <a:r>
              <a:rPr lang="ar-SA" sz="2000" b="1" dirty="0" smtClean="0"/>
              <a:t>فبعض أبناء المجتمع يأخذ بهذه المفتريات والمختَلَقات، وينشرها بين أهله وأصدقائه وغيرهم على أنها حقائق مسلَّمة ثابتة لا تقبل الجدل، دون مراعاة ونظر لعواقبها الوخيمة وأضرارها الخطيرة، فليس له همٌّ إلا أن يلوك لسانه هنا وهناك وكأنه مكلَّف بذلك ولا يتمُّ دينه إلا به، وهؤلاء غالبًا ما يكونون مغتربين بما هم عليه، أو مغرَّرًا بهم من قِبَل أصحاب الهوى والشهوة والشبهة الذين اتَّخذوهم طريقًا وسبيلاً ليس فقط لنشر الشائعات، بل لكلِّ أمر يخدم أهدافهم ومصالحهم</a:t>
            </a:r>
            <a:r>
              <a:rPr lang="en-US" sz="2000" b="1" dirty="0" smtClean="0"/>
              <a:t>.</a:t>
            </a:r>
            <a:r>
              <a:rPr lang="en-US" b="1" dirty="0" smtClean="0"/>
              <a:t/>
            </a:r>
            <a:br>
              <a:rPr lang="en-US" b="1" dirty="0" smtClean="0"/>
            </a:b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857224" y="357166"/>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أسباب أنتشار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ربع نص 5"/>
          <p:cNvSpPr txBox="1"/>
          <p:nvPr/>
        </p:nvSpPr>
        <p:spPr>
          <a:xfrm>
            <a:off x="1071538" y="1142984"/>
            <a:ext cx="7429552" cy="5539978"/>
          </a:xfrm>
          <a:prstGeom prst="rect">
            <a:avLst/>
          </a:prstGeom>
          <a:noFill/>
        </p:spPr>
        <p:txBody>
          <a:bodyPr wrap="square" rtlCol="1">
            <a:spAutoFit/>
          </a:bodyPr>
          <a:lstStyle/>
          <a:p>
            <a:r>
              <a:rPr lang="ar-SA" sz="2400" b="1" u="sng" dirty="0" smtClean="0">
                <a:solidFill>
                  <a:schemeClr val="accent6">
                    <a:lumMod val="50000"/>
                  </a:schemeClr>
                </a:solidFill>
              </a:rPr>
              <a:t>ثالثًا</a:t>
            </a:r>
            <a:r>
              <a:rPr lang="en-US" sz="2400" b="1" u="sng" dirty="0" smtClean="0">
                <a:solidFill>
                  <a:schemeClr val="accent6">
                    <a:lumMod val="50000"/>
                  </a:schemeClr>
                </a:solidFill>
              </a:rPr>
              <a:t>: </a:t>
            </a:r>
            <a:r>
              <a:rPr lang="ar-SA" sz="2400" b="1" u="sng" dirty="0" smtClean="0">
                <a:solidFill>
                  <a:schemeClr val="accent6">
                    <a:lumMod val="50000"/>
                  </a:schemeClr>
                </a:solidFill>
              </a:rPr>
              <a:t>النفاق</a:t>
            </a:r>
            <a:r>
              <a:rPr lang="en-US" sz="2400" b="1" u="sng" dirty="0" smtClean="0">
                <a:solidFill>
                  <a:schemeClr val="accent6">
                    <a:lumMod val="50000"/>
                  </a:schemeClr>
                </a:solidFill>
              </a:rPr>
              <a:t>:</a:t>
            </a:r>
            <a:r>
              <a:rPr lang="en-US" b="1" dirty="0" smtClean="0"/>
              <a:t/>
            </a:r>
            <a:br>
              <a:rPr lang="en-US" b="1" dirty="0" smtClean="0"/>
            </a:br>
            <a:r>
              <a:rPr lang="ar-SA" b="1" dirty="0" smtClean="0"/>
              <a:t>يقول الله - تبارك وتعالى -: </a:t>
            </a:r>
            <a:r>
              <a:rPr lang="ar-SA" b="1" dirty="0" smtClean="0">
                <a:solidFill>
                  <a:schemeClr val="tx2">
                    <a:lumMod val="75000"/>
                  </a:schemeClr>
                </a:solidFill>
              </a:rPr>
              <a:t>﴿ لَئِنْ لَمْ يَنْتَهِ الْمُنَافِقُونَ وَالَّذِينَ فِي قُلُوبِهِمْ مَرَضٌ وَالْمُرْجِفُونَ فِي الْمَدِينَةِ لَنُغْرِيَنَّكَ بِهِمْ ثُمَّ لاَ يُجَاوِرُونَكَ فِيهَا إِلاَّ قَلِيلاً ﴾</a:t>
            </a:r>
            <a:r>
              <a:rPr lang="ar-SA" b="1" dirty="0" smtClean="0"/>
              <a:t> </a:t>
            </a:r>
            <a:r>
              <a:rPr lang="ar-SA" b="1" dirty="0" smtClean="0">
                <a:solidFill>
                  <a:schemeClr val="bg2">
                    <a:lumMod val="75000"/>
                  </a:schemeClr>
                </a:solidFill>
              </a:rPr>
              <a:t>[الأحزاب: 60]، </a:t>
            </a:r>
            <a:r>
              <a:rPr lang="ar-SA" b="1" dirty="0" smtClean="0"/>
              <a:t>وهو مرض خطير وشرٌّ مستطير، عانت منه الأمة الإسلامية أشدَّ المعاناة، وذاقت بسببه الويلات، وما من فتنة ولا شر إلا كان للمنافقين اليد الأولى </a:t>
            </a:r>
            <a:r>
              <a:rPr lang="ar-SA" b="1" dirty="0" smtClean="0"/>
              <a:t>والطولي </a:t>
            </a:r>
            <a:r>
              <a:rPr lang="ar-SA" b="1" dirty="0" smtClean="0"/>
              <a:t>في إشعالها ونشرها</a:t>
            </a:r>
            <a:r>
              <a:rPr lang="ar-SA" b="1" dirty="0" smtClean="0"/>
              <a:t>،</a:t>
            </a:r>
            <a:r>
              <a:rPr lang="en-US" b="1" dirty="0" smtClean="0"/>
              <a:t/>
            </a:r>
            <a:br>
              <a:rPr lang="en-US" b="1" dirty="0" smtClean="0"/>
            </a:br>
            <a:r>
              <a:rPr lang="ar-SA" b="1" dirty="0" smtClean="0"/>
              <a:t>وقد وصفهم الله - سبحانه - بأنهم هم العدوُّ، وحذَّر رسوله - صلى الله عليه وسلم - منهم؛ وذلك لأنهم يُظهِرون الإسلام ويبطنون الكفر، يبدون الصلاح والتقوى والإخلاص ويكتمون العداء والحقد والحسد والبغضاء - عياذًا </a:t>
            </a:r>
            <a:r>
              <a:rPr lang="ar-SA" b="1" dirty="0" smtClean="0"/>
              <a:t>بالله</a:t>
            </a:r>
            <a:r>
              <a:rPr lang="en-US" b="1" dirty="0" smtClean="0"/>
              <a:t/>
            </a:r>
            <a:br>
              <a:rPr lang="en-US" b="1" dirty="0" smtClean="0"/>
            </a:br>
            <a:r>
              <a:rPr lang="ar-SA" b="1" u="sng" dirty="0" smtClean="0">
                <a:solidFill>
                  <a:schemeClr val="accent6">
                    <a:lumMod val="75000"/>
                  </a:schemeClr>
                </a:solidFill>
              </a:rPr>
              <a:t>وبِناءً على ذلك</a:t>
            </a:r>
            <a:r>
              <a:rPr lang="ar-SA" b="1" dirty="0" smtClean="0"/>
              <a:t> فإنهم لا يتورَّعون عن سلوك أيِّ طريق، ولا يتركون أيَّ وسيلة من أجل الوصول إلى ما يصْبون إليه: من هدم للإسلام وقضاء على المسلمين، إشاعة، أو إذاعة، إرجافًا أو إخافة، كذبًا أو بهتانًا، مع ما يلازم ذلك من تتبُّع للعورات، وكشف للأستار، رائدهم في ذلك تلك القاعدة الخبيثة: (الغاية تبرِّر </a:t>
            </a:r>
            <a:r>
              <a:rPr lang="ar-SA" b="1" dirty="0" smtClean="0"/>
              <a:t>الوسيلة</a:t>
            </a:r>
            <a:r>
              <a:rPr lang="en-US" b="1" dirty="0" smtClean="0"/>
              <a:t>(</a:t>
            </a:r>
          </a:p>
          <a:p>
            <a:r>
              <a:rPr lang="ar-SA" sz="2400" b="1" u="sng" dirty="0" smtClean="0">
                <a:solidFill>
                  <a:schemeClr val="accent6">
                    <a:lumMod val="50000"/>
                  </a:schemeClr>
                </a:solidFill>
              </a:rPr>
              <a:t>رابعًا: مرض القلب</a:t>
            </a:r>
            <a:r>
              <a:rPr lang="en-US" sz="2400" b="1" u="sng" dirty="0" smtClean="0">
                <a:solidFill>
                  <a:schemeClr val="accent6">
                    <a:lumMod val="50000"/>
                  </a:schemeClr>
                </a:solidFill>
              </a:rPr>
              <a:t>:</a:t>
            </a:r>
            <a:r>
              <a:rPr lang="en-US" b="1" dirty="0" smtClean="0"/>
              <a:t/>
            </a:r>
            <a:br>
              <a:rPr lang="en-US" b="1" dirty="0" smtClean="0"/>
            </a:br>
            <a:r>
              <a:rPr lang="ar-SA" b="1" dirty="0" smtClean="0"/>
              <a:t>الذي يُصاب به ناقصو العقول، وضعيفو الإيمان، سفهاء الأحلام، قليلو العلم، حتى يتمكَّن منهم، ويتغلغل في نفوسهم، وتتشرَّبه أفكارهم وأذهانهم، فتصبح الغيبة والنميمة وإشاعة الفتنة، وتصدير الأخبار وتوريدها على ما هي عليه من علاَّت وسوء ضرر - عادتَهم وديدنهم وخلاقهم وشأنهم كلَّه، فلا يهدأ لهم بال، ولا يرتاح لهم ضمير، ولا يقرُّ لهم قرار إلا بتولِّي كبر هذه المحرمات بل الكبائر، معللين لأقوالهم وأفعالهم ومدلِّلين بحجج واهية ساقطة متردِّية متهافتة، مع افتخارهم واعتزازهم بذلك</a:t>
            </a:r>
            <a:r>
              <a:rPr lang="ar-SA" b="1" dirty="0" smtClean="0"/>
              <a:t>،</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857224" y="142852"/>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أسباب أنتشار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ربع نص 5"/>
          <p:cNvSpPr txBox="1"/>
          <p:nvPr/>
        </p:nvSpPr>
        <p:spPr>
          <a:xfrm>
            <a:off x="1428728" y="1214422"/>
            <a:ext cx="7429552" cy="5816977"/>
          </a:xfrm>
          <a:prstGeom prst="rect">
            <a:avLst/>
          </a:prstGeom>
          <a:noFill/>
        </p:spPr>
        <p:txBody>
          <a:bodyPr wrap="square" rtlCol="1">
            <a:spAutoFit/>
          </a:bodyPr>
          <a:lstStyle/>
          <a:p>
            <a:r>
              <a:rPr lang="ar-SA" sz="2800" b="1" u="sng" dirty="0" smtClean="0">
                <a:solidFill>
                  <a:schemeClr val="accent6">
                    <a:lumMod val="50000"/>
                  </a:schemeClr>
                </a:solidFill>
              </a:rPr>
              <a:t>خامسًا: محبة الإرجاف وإخافة الناس</a:t>
            </a:r>
            <a:r>
              <a:rPr lang="en-US" sz="2800" b="1" u="sng" dirty="0" smtClean="0">
                <a:solidFill>
                  <a:schemeClr val="accent6">
                    <a:lumMod val="50000"/>
                  </a:schemeClr>
                </a:solidFill>
              </a:rPr>
              <a:t>:</a:t>
            </a:r>
            <a:r>
              <a:rPr lang="en-US" b="1" dirty="0" smtClean="0"/>
              <a:t/>
            </a:r>
            <a:br>
              <a:rPr lang="en-US" b="1" dirty="0" smtClean="0"/>
            </a:br>
            <a:r>
              <a:rPr lang="ar-SA" sz="2000" dirty="0" smtClean="0"/>
              <a:t>وهذه أيضًا من صفات المنافقين وأساليبهم، فنجد المصابين بذلك يعملون بما أتوا من جهد على نشر كلِّ ما من شأنه إحداث القلق والرُّعب في نفوس الآمنين صغارًا وكبارًا، ذكورًا وإناثًا، محقِّقين بهذا الأسلوب رغبات شخصية ذاتية منبعها الشهوة والتشفِّي في إيذاء الآخَرين، وإعطاء أنفسهم المكانة الخاصة</a:t>
            </a:r>
            <a:r>
              <a:rPr lang="ar-SA" sz="2000" dirty="0" smtClean="0"/>
              <a:t>،</a:t>
            </a:r>
            <a:r>
              <a:rPr lang="en-US" sz="2000" dirty="0" smtClean="0"/>
              <a:t/>
            </a:r>
            <a:br>
              <a:rPr lang="en-US" sz="2000" dirty="0" smtClean="0"/>
            </a:br>
            <a:r>
              <a:rPr lang="ar-SA" sz="2800" b="1" u="sng" dirty="0" smtClean="0">
                <a:solidFill>
                  <a:schemeClr val="accent6">
                    <a:lumMod val="50000"/>
                  </a:schemeClr>
                </a:solidFill>
              </a:rPr>
              <a:t>سادسًا: الفراغ المقرون بالشباب والغني</a:t>
            </a:r>
            <a:r>
              <a:rPr lang="en-US" sz="2800" b="1" u="sng" dirty="0" smtClean="0">
                <a:solidFill>
                  <a:schemeClr val="accent6">
                    <a:lumMod val="50000"/>
                  </a:schemeClr>
                </a:solidFill>
              </a:rPr>
              <a:t>:</a:t>
            </a:r>
            <a:r>
              <a:rPr lang="en-US" sz="2000" dirty="0" smtClean="0"/>
              <a:t/>
            </a:r>
            <a:br>
              <a:rPr lang="en-US" sz="2000" dirty="0" smtClean="0"/>
            </a:br>
            <a:r>
              <a:rPr lang="ar-SA" sz="2400" b="1" dirty="0" smtClean="0"/>
              <a:t>يقول الناظم</a:t>
            </a:r>
            <a:r>
              <a:rPr lang="en-US" sz="2400" b="1" dirty="0" smtClean="0"/>
              <a:t>:</a:t>
            </a:r>
            <a:r>
              <a:rPr lang="en-US" sz="2000" dirty="0" smtClean="0"/>
              <a:t/>
            </a:r>
            <a:br>
              <a:rPr lang="en-US" sz="2000" dirty="0" smtClean="0"/>
            </a:br>
            <a:r>
              <a:rPr lang="ar-SA" sz="2400" b="1" dirty="0" smtClean="0">
                <a:solidFill>
                  <a:schemeClr val="tx2">
                    <a:lumMod val="75000"/>
                  </a:schemeClr>
                </a:solidFill>
              </a:rPr>
              <a:t>إِنَّ الشَّبَابَ وَالفَرَاغَ وَالجِدَهْ</a:t>
            </a:r>
            <a:r>
              <a:rPr lang="en-US" sz="2400" b="1" dirty="0" smtClean="0">
                <a:solidFill>
                  <a:schemeClr val="tx2">
                    <a:lumMod val="75000"/>
                  </a:schemeClr>
                </a:solidFill>
              </a:rPr>
              <a:t/>
            </a:r>
            <a:br>
              <a:rPr lang="en-US" sz="2400" b="1" dirty="0" smtClean="0">
                <a:solidFill>
                  <a:schemeClr val="tx2">
                    <a:lumMod val="75000"/>
                  </a:schemeClr>
                </a:solidFill>
              </a:rPr>
            </a:br>
            <a:r>
              <a:rPr lang="ar-SA" sz="2400" b="1" dirty="0" smtClean="0">
                <a:solidFill>
                  <a:schemeClr val="tx2">
                    <a:lumMod val="75000"/>
                  </a:schemeClr>
                </a:solidFill>
              </a:rPr>
              <a:t>مَفْسَدَةٌ لِلْمَرْءِ أَيُّ </a:t>
            </a:r>
            <a:r>
              <a:rPr lang="ar-SA" sz="2400" b="1" dirty="0" smtClean="0">
                <a:solidFill>
                  <a:schemeClr val="tx2">
                    <a:lumMod val="75000"/>
                  </a:schemeClr>
                </a:solidFill>
              </a:rPr>
              <a:t>مَفْسَدَهْ</a:t>
            </a:r>
            <a:r>
              <a:rPr lang="en-US" sz="2000" dirty="0" smtClean="0"/>
              <a:t/>
            </a:r>
            <a:br>
              <a:rPr lang="en-US" sz="2000" dirty="0" smtClean="0"/>
            </a:br>
            <a:r>
              <a:rPr lang="ar-SA" sz="2400" b="1" u="sng" dirty="0" smtClean="0">
                <a:solidFill>
                  <a:schemeClr val="accent6">
                    <a:lumMod val="75000"/>
                  </a:schemeClr>
                </a:solidFill>
              </a:rPr>
              <a:t>ويلحظ أن أغلب مَن يتناقلون الشائعات أو يتحدثونها تتحقَّق فيهم هذه الدوافع الثلاثة القوية والمؤثِّرة</a:t>
            </a:r>
            <a:r>
              <a:rPr lang="en-US" sz="2400" b="1" u="sng" dirty="0" smtClean="0">
                <a:solidFill>
                  <a:schemeClr val="accent6">
                    <a:lumMod val="75000"/>
                  </a:schemeClr>
                </a:solidFill>
              </a:rPr>
              <a:t>.</a:t>
            </a:r>
            <a:r>
              <a:rPr lang="en-US" sz="2000" dirty="0" smtClean="0"/>
              <a:t/>
            </a:r>
            <a:br>
              <a:rPr lang="en-US" sz="2000" dirty="0" smtClean="0"/>
            </a:br>
            <a:r>
              <a:rPr lang="ar-SA" sz="2000" dirty="0" smtClean="0"/>
              <a:t>إن الشائعات بأسبابها ومسبباتها من أقوى العوامل التي تخلُّ بالأمن المادي والمعنوي والفكري، يؤيِّد ذلك ما هو موجود في "بروتوكولات حكماء صهيون"، حيث إنها تضمَّنت بين جنَبَاتها النصَّ على القيام بإحداث الشوشرة والشائعة والضجة حول كلِّ ما يريد اليهود الخلاص منه أو تغييره</a:t>
            </a:r>
            <a:r>
              <a:rPr lang="en-US" sz="2000" dirty="0" smtClean="0"/>
              <a:t>.</a:t>
            </a:r>
            <a:r>
              <a:rPr lang="en-US" b="1" dirty="0" smtClean="0"/>
              <a:t/>
            </a:r>
            <a:br>
              <a:rPr lang="en-US" b="1" dirty="0" smtClean="0"/>
            </a:br>
            <a:r>
              <a:rPr lang="en-US" b="1" dirty="0" smtClean="0"/>
              <a:t/>
            </a:r>
            <a:br>
              <a:rPr lang="en-US" b="1" dirty="0" smtClean="0"/>
            </a:b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00100" y="1000108"/>
            <a:ext cx="7643866" cy="5632311"/>
          </a:xfrm>
          <a:prstGeom prst="rect">
            <a:avLst/>
          </a:prstGeom>
          <a:noFill/>
        </p:spPr>
        <p:txBody>
          <a:bodyPr wrap="square" rtlCol="1">
            <a:spAutoFit/>
          </a:bodyPr>
          <a:lstStyle/>
          <a:p>
            <a:r>
              <a:rPr lang="ar-SA" sz="2800" b="1" u="sng" dirty="0" smtClean="0">
                <a:solidFill>
                  <a:schemeClr val="accent6">
                    <a:lumMod val="50000"/>
                  </a:schemeClr>
                </a:solidFill>
              </a:rPr>
              <a:t>أولا: الشك </a:t>
            </a:r>
            <a:r>
              <a:rPr lang="ar-SA" sz="2400" dirty="0" smtClean="0"/>
              <a:t>العام يقول مونتغمري بلجيون ( يتوقف سريان الإشاعة على الشك والغموض في الخبر أو الحدث، فحينما تعرف الحقيقة لا يبقى مجال الإشاعة)، فالإشاعه التي هي محاولة لتبادل العلم بالواقع ومشكلاته في ظل نظام اعلامى يحاول الحيلولة دون هذه المعرفة، لذا يعتبر بعض الباحثين أن الإشاعة هي مجرد “بديل ” يعوض غياب الحقيقة الرسمية. فالإشاعة تنتشر، عندما تتوقف المؤسسات – التي من المفروض أن تقدم الخبر المضبوط - عن مهامها الحقيقية.</a:t>
            </a:r>
            <a:endParaRPr lang="en-US" sz="2400" dirty="0" smtClean="0"/>
          </a:p>
          <a:p>
            <a:r>
              <a:rPr lang="ar-SA" sz="2800" b="1" u="sng" dirty="0" smtClean="0">
                <a:solidFill>
                  <a:schemeClr val="accent6">
                    <a:lumMod val="50000"/>
                  </a:schemeClr>
                </a:solidFill>
              </a:rPr>
              <a:t>ثانيا:</a:t>
            </a:r>
            <a:r>
              <a:rPr lang="ar-SA" sz="2400" dirty="0" smtClean="0"/>
              <a:t>إشراك المتلقي في التفكير في النتائج مما يفتح أمامه فضاء من التخيلات لا تخضع إلا للرغبات والأهواء.</a:t>
            </a:r>
            <a:endParaRPr lang="en-US" sz="2400" dirty="0" smtClean="0"/>
          </a:p>
          <a:p>
            <a:r>
              <a:rPr lang="ar-SA" sz="2800" b="1" u="sng" dirty="0" smtClean="0">
                <a:solidFill>
                  <a:schemeClr val="accent6">
                    <a:lumMod val="50000"/>
                  </a:schemeClr>
                </a:solidFill>
              </a:rPr>
              <a:t>ثالثا:</a:t>
            </a:r>
            <a:r>
              <a:rPr lang="ar-SA" sz="2400" dirty="0" smtClean="0"/>
              <a:t>القلق الشخصي.</a:t>
            </a:r>
            <a:endParaRPr lang="en-US" sz="2400" dirty="0" smtClean="0"/>
          </a:p>
          <a:p>
            <a:r>
              <a:rPr lang="ar-SA" sz="2800" b="1" u="sng" dirty="0" smtClean="0">
                <a:solidFill>
                  <a:schemeClr val="accent6">
                    <a:lumMod val="50000"/>
                  </a:schemeClr>
                </a:solidFill>
              </a:rPr>
              <a:t>رابعا:</a:t>
            </a:r>
            <a:r>
              <a:rPr lang="ar-SA" sz="2400" dirty="0" smtClean="0"/>
              <a:t>سرعة تلقي الإشاعة أو سذاجة المتلقي أو عقلية القطيع.</a:t>
            </a:r>
            <a:endParaRPr lang="en-US" sz="2400" dirty="0" smtClean="0"/>
          </a:p>
          <a:p>
            <a:r>
              <a:rPr lang="ar-SA" sz="2800" b="1" u="sng" dirty="0" smtClean="0">
                <a:solidFill>
                  <a:schemeClr val="accent6">
                    <a:lumMod val="50000"/>
                  </a:schemeClr>
                </a:solidFill>
              </a:rPr>
              <a:t>خامسا:</a:t>
            </a:r>
            <a:r>
              <a:rPr lang="ar-SA" sz="2400" dirty="0" smtClean="0"/>
              <a:t>الترقب والتوقع، وعدم الاستقرار وعدم الثقة.</a:t>
            </a:r>
            <a:endParaRPr lang="en-US" sz="2400" dirty="0" smtClean="0"/>
          </a:p>
          <a:p>
            <a:r>
              <a:rPr lang="ar-SA" sz="2800" b="1" u="sng" dirty="0" smtClean="0">
                <a:solidFill>
                  <a:schemeClr val="accent6">
                    <a:lumMod val="50000"/>
                  </a:schemeClr>
                </a:solidFill>
              </a:rPr>
              <a:t>سادسا:</a:t>
            </a:r>
            <a:r>
              <a:rPr lang="ar-SA" sz="2400" dirty="0" smtClean="0"/>
              <a:t>وجود أجواء التوتر النفسي التي تخيم على المجتمع.</a:t>
            </a:r>
            <a:endParaRPr lang="en-US" sz="2400" dirty="0" smtClean="0"/>
          </a:p>
          <a:p>
            <a:r>
              <a:rPr lang="ar-SA" sz="2400" b="1" u="sng" dirty="0" smtClean="0">
                <a:solidFill>
                  <a:schemeClr val="accent6">
                    <a:lumMod val="50000"/>
                  </a:schemeClr>
                </a:solidFill>
              </a:rPr>
              <a:t>سابعا:</a:t>
            </a:r>
            <a:r>
              <a:rPr lang="ar-SA" sz="2400" dirty="0" smtClean="0"/>
              <a:t>سوء الوضع الاجتماعي والاقتصادي</a:t>
            </a:r>
            <a:r>
              <a:rPr lang="ar-SA" sz="2400" dirty="0" smtClean="0"/>
              <a:t>.</a:t>
            </a:r>
            <a:endParaRPr lang="en-US" sz="2400" dirty="0" smtClean="0"/>
          </a:p>
        </p:txBody>
      </p:sp>
      <p:sp>
        <p:nvSpPr>
          <p:cNvPr id="3" name="شكل حر 2"/>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شكل حر 3"/>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ستطيل 5"/>
          <p:cNvSpPr/>
          <p:nvPr/>
        </p:nvSpPr>
        <p:spPr>
          <a:xfrm>
            <a:off x="1000100" y="0"/>
            <a:ext cx="7090403" cy="1323439"/>
          </a:xfrm>
          <a:prstGeom prst="rect">
            <a:avLst/>
          </a:prstGeom>
          <a:noFill/>
        </p:spPr>
        <p:txBody>
          <a:bodyPr wrap="square" lIns="91440" tIns="45720" rIns="91440" bIns="45720">
            <a:spAutoFit/>
          </a:bodyPr>
          <a:lstStyle/>
          <a:p>
            <a:pPr algn="ctr"/>
            <a:r>
              <a:rPr lang="ar-SA" sz="66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عوامل</a:t>
            </a: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 </a:t>
            </a:r>
            <a:r>
              <a:rPr lang="ar-SA" sz="66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أنتشار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71538" y="1071546"/>
            <a:ext cx="6786610" cy="5724644"/>
          </a:xfrm>
          <a:prstGeom prst="rect">
            <a:avLst/>
          </a:prstGeom>
          <a:noFill/>
        </p:spPr>
        <p:txBody>
          <a:bodyPr wrap="square" rtlCol="1">
            <a:spAutoFit/>
          </a:bodyPr>
          <a:lstStyle/>
          <a:p>
            <a:r>
              <a:rPr lang="ar-SA" sz="2800" b="1" u="sng" dirty="0" smtClean="0">
                <a:solidFill>
                  <a:schemeClr val="accent6">
                    <a:lumMod val="50000"/>
                  </a:schemeClr>
                </a:solidFill>
              </a:rPr>
              <a:t>ثامنا: </a:t>
            </a:r>
            <a:r>
              <a:rPr lang="ar-SA" sz="2400" dirty="0" smtClean="0"/>
              <a:t>الفراغ الناتج من تفشي ظاهرة البطالة الظاهرة والمقنعة ،ومن أشكال الاخيره البطالة المقنعة بأوراق البيروقراطية،ممثله في وجود موظفين لا يعملون شيئا إلا البقاء في مكاتبهم  لتبرير قبضهم لمرتباتهم،وتعطيل الموظفين العاملين المنتجين فعلا.</a:t>
            </a:r>
            <a:endParaRPr lang="en-US" sz="2400" dirty="0" smtClean="0"/>
          </a:p>
          <a:p>
            <a:r>
              <a:rPr lang="ar-SA" sz="2800" b="1" u="sng" dirty="0" smtClean="0">
                <a:solidFill>
                  <a:schemeClr val="accent6">
                    <a:lumMod val="50000"/>
                  </a:schemeClr>
                </a:solidFill>
              </a:rPr>
              <a:t>تاسعا:</a:t>
            </a:r>
            <a:r>
              <a:rPr lang="ar-SA" sz="2400" dirty="0" smtClean="0"/>
              <a:t>شيوع أنماط التفكير الخرافي القائم على قبول الأفكار الجزئية دون التحقق من صدقها أو كذبها بأدلة تجريبية والاسطورى القائم على قبول الأفكار الكلية دون التحقق من صدقها أو كذبها بأدلة منطقيه.</a:t>
            </a:r>
            <a:endParaRPr lang="en-US" sz="2400" dirty="0" smtClean="0"/>
          </a:p>
          <a:p>
            <a:r>
              <a:rPr lang="ar-SA" sz="2800" b="1" u="sng" dirty="0" smtClean="0">
                <a:solidFill>
                  <a:schemeClr val="accent6">
                    <a:lumMod val="50000"/>
                  </a:schemeClr>
                </a:solidFill>
              </a:rPr>
              <a:t>عاشرا: </a:t>
            </a:r>
            <a:r>
              <a:rPr lang="ar-SA" sz="2400" dirty="0" smtClean="0"/>
              <a:t>شيوع  ظاهره الحرمان الادراكى،ومضمونها تداول الناس </a:t>
            </a:r>
            <a:r>
              <a:rPr lang="ar-SA" sz="2400" dirty="0" smtClean="0"/>
              <a:t>في </a:t>
            </a:r>
            <a:r>
              <a:rPr lang="ar-SA" sz="2400" dirty="0" smtClean="0"/>
              <a:t>المجتمعات المغلقة لمجموعه محدودة من المعارف، وممارسه عادات نمطيه متكررة ،غارقين في بركه راكدة من الحياة المملة غير المتصلة بمجريات الحياة خارجها( دكتور.عصمت سيف ألدوله،مذكرات قرية،دار الهلال ، 1995 ، ص174 -175)،وهنا يصبح إطلاق الإشاعات وتلقيها محاوله لإيجاد جديد</a:t>
            </a:r>
            <a:endParaRPr lang="en-US" sz="2400" dirty="0" smtClean="0"/>
          </a:p>
          <a:p>
            <a:endParaRPr lang="ar-SA" dirty="0"/>
          </a:p>
        </p:txBody>
      </p:sp>
      <p:sp>
        <p:nvSpPr>
          <p:cNvPr id="3" name="مستطيل 2"/>
          <p:cNvSpPr/>
          <p:nvPr/>
        </p:nvSpPr>
        <p:spPr>
          <a:xfrm>
            <a:off x="1000100" y="0"/>
            <a:ext cx="7090403" cy="1323439"/>
          </a:xfrm>
          <a:prstGeom prst="rect">
            <a:avLst/>
          </a:prstGeom>
          <a:noFill/>
        </p:spPr>
        <p:txBody>
          <a:bodyPr wrap="square" lIns="91440" tIns="45720" rIns="91440" bIns="45720">
            <a:spAutoFit/>
          </a:bodyPr>
          <a:lstStyle/>
          <a:p>
            <a:pPr algn="ctr"/>
            <a:r>
              <a:rPr lang="ar-SA" sz="66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عوامل</a:t>
            </a: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 </a:t>
            </a:r>
            <a:r>
              <a:rPr lang="ar-SA" sz="66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أنتشار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sp>
        <p:nvSpPr>
          <p:cNvPr id="4" name="شكل حر 3"/>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شكل حر 4"/>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6"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1357290" y="214290"/>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دوافع الاشاعة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ربع نص 5"/>
          <p:cNvSpPr txBox="1"/>
          <p:nvPr/>
        </p:nvSpPr>
        <p:spPr>
          <a:xfrm>
            <a:off x="1428728" y="1214422"/>
            <a:ext cx="7429552" cy="6986528"/>
          </a:xfrm>
          <a:prstGeom prst="rect">
            <a:avLst/>
          </a:prstGeom>
          <a:noFill/>
        </p:spPr>
        <p:txBody>
          <a:bodyPr wrap="square" rtlCol="1">
            <a:spAutoFit/>
          </a:bodyPr>
          <a:lstStyle/>
          <a:p>
            <a:endParaRPr lang="en-US" b="1" u="sng" dirty="0" smtClean="0"/>
          </a:p>
          <a:p>
            <a:r>
              <a:rPr lang="ar-SA" sz="2800" b="1" u="sng" dirty="0" smtClean="0">
                <a:solidFill>
                  <a:schemeClr val="accent6">
                    <a:lumMod val="50000"/>
                  </a:schemeClr>
                </a:solidFill>
              </a:rPr>
              <a:t>ومن </a:t>
            </a:r>
            <a:r>
              <a:rPr lang="ar-SA" sz="2800" b="1" u="sng" dirty="0" smtClean="0">
                <a:solidFill>
                  <a:schemeClr val="accent6">
                    <a:lumMod val="50000"/>
                  </a:schemeClr>
                </a:solidFill>
              </a:rPr>
              <a:t>دوافع للشائعات</a:t>
            </a:r>
            <a:r>
              <a:rPr lang="en-US" sz="2800" b="1" u="sng" dirty="0" smtClean="0">
                <a:solidFill>
                  <a:schemeClr val="accent6">
                    <a:lumMod val="50000"/>
                  </a:schemeClr>
                </a:solidFill>
              </a:rPr>
              <a:t>:</a:t>
            </a:r>
          </a:p>
          <a:p>
            <a:r>
              <a:rPr lang="en-US" b="1" dirty="0" smtClean="0"/>
              <a:t/>
            </a:r>
            <a:br>
              <a:rPr lang="en-US" b="1" dirty="0" smtClean="0"/>
            </a:br>
            <a:r>
              <a:rPr lang="en-US" sz="2400" b="1" dirty="0" smtClean="0">
                <a:solidFill>
                  <a:schemeClr val="accent6">
                    <a:lumMod val="75000"/>
                  </a:schemeClr>
                </a:solidFill>
              </a:rPr>
              <a:t>• </a:t>
            </a:r>
            <a:r>
              <a:rPr lang="ar-SA" sz="2400" b="1" dirty="0" smtClean="0">
                <a:solidFill>
                  <a:schemeClr val="accent6">
                    <a:lumMod val="75000"/>
                  </a:schemeClr>
                </a:solidFill>
              </a:rPr>
              <a:t>رمي الأبرياء بالتُّهَم الكاذبة</a:t>
            </a:r>
            <a:r>
              <a:rPr lang="en-US" sz="2400" b="1" dirty="0" smtClean="0">
                <a:solidFill>
                  <a:schemeClr val="accent6">
                    <a:lumMod val="75000"/>
                  </a:schemeClr>
                </a:solidFill>
              </a:rPr>
              <a:t>.</a:t>
            </a:r>
            <a:br>
              <a:rPr lang="en-US" sz="2400" b="1" dirty="0" smtClean="0">
                <a:solidFill>
                  <a:schemeClr val="accent6">
                    <a:lumMod val="75000"/>
                  </a:schemeClr>
                </a:solidFill>
              </a:rPr>
            </a:br>
            <a:r>
              <a:rPr lang="en-US" sz="2400" b="1" dirty="0" smtClean="0">
                <a:solidFill>
                  <a:schemeClr val="accent6">
                    <a:lumMod val="75000"/>
                  </a:schemeClr>
                </a:solidFill>
              </a:rPr>
              <a:t/>
            </a:r>
            <a:br>
              <a:rPr lang="en-US" sz="2400" b="1" dirty="0" smtClean="0">
                <a:solidFill>
                  <a:schemeClr val="accent6">
                    <a:lumMod val="75000"/>
                  </a:schemeClr>
                </a:solidFill>
              </a:rPr>
            </a:br>
            <a:r>
              <a:rPr lang="en-US" sz="2400" b="1" dirty="0" smtClean="0">
                <a:solidFill>
                  <a:schemeClr val="accent6">
                    <a:lumMod val="75000"/>
                  </a:schemeClr>
                </a:solidFill>
              </a:rPr>
              <a:t>• </a:t>
            </a:r>
            <a:r>
              <a:rPr lang="ar-SA" sz="2400" b="1" dirty="0" smtClean="0">
                <a:solidFill>
                  <a:schemeClr val="accent6">
                    <a:lumMod val="75000"/>
                  </a:schemeClr>
                </a:solidFill>
              </a:rPr>
              <a:t>اللغو واللامسؤولية في الكلمة وحب الثرثرة</a:t>
            </a:r>
            <a:r>
              <a:rPr lang="en-US" sz="2400" b="1" dirty="0" smtClean="0">
                <a:solidFill>
                  <a:schemeClr val="accent6">
                    <a:lumMod val="75000"/>
                  </a:schemeClr>
                </a:solidFill>
              </a:rPr>
              <a:t>.</a:t>
            </a:r>
            <a:br>
              <a:rPr lang="en-US" sz="2400" b="1" dirty="0" smtClean="0">
                <a:solidFill>
                  <a:schemeClr val="accent6">
                    <a:lumMod val="75000"/>
                  </a:schemeClr>
                </a:solidFill>
              </a:rPr>
            </a:br>
            <a:r>
              <a:rPr lang="en-US" sz="2400" b="1" dirty="0" smtClean="0">
                <a:solidFill>
                  <a:schemeClr val="accent6">
                    <a:lumMod val="75000"/>
                  </a:schemeClr>
                </a:solidFill>
              </a:rPr>
              <a:t/>
            </a:r>
            <a:br>
              <a:rPr lang="en-US" sz="2400" b="1" dirty="0" smtClean="0">
                <a:solidFill>
                  <a:schemeClr val="accent6">
                    <a:lumMod val="75000"/>
                  </a:schemeClr>
                </a:solidFill>
              </a:rPr>
            </a:br>
            <a:r>
              <a:rPr lang="en-US" sz="2400" b="1" dirty="0" smtClean="0">
                <a:solidFill>
                  <a:schemeClr val="accent6">
                    <a:lumMod val="75000"/>
                  </a:schemeClr>
                </a:solidFill>
              </a:rPr>
              <a:t>• </a:t>
            </a:r>
            <a:r>
              <a:rPr lang="ar-SA" sz="2400" b="1" dirty="0" smtClean="0">
                <a:solidFill>
                  <a:schemeClr val="accent6">
                    <a:lumMod val="75000"/>
                  </a:schemeClr>
                </a:solidFill>
              </a:rPr>
              <a:t>الظن والتسرُّع وعدم التأكُّد من صحة الأخبار</a:t>
            </a:r>
            <a:r>
              <a:rPr lang="en-US" sz="2400" b="1" dirty="0" smtClean="0">
                <a:solidFill>
                  <a:schemeClr val="accent6">
                    <a:lumMod val="75000"/>
                  </a:schemeClr>
                </a:solidFill>
              </a:rPr>
              <a:t>.</a:t>
            </a:r>
            <a:br>
              <a:rPr lang="en-US" sz="2400" b="1" dirty="0" smtClean="0">
                <a:solidFill>
                  <a:schemeClr val="accent6">
                    <a:lumMod val="75000"/>
                  </a:schemeClr>
                </a:solidFill>
              </a:rPr>
            </a:br>
            <a:r>
              <a:rPr lang="en-US" sz="2400" b="1" dirty="0" smtClean="0">
                <a:solidFill>
                  <a:schemeClr val="accent6">
                    <a:lumMod val="75000"/>
                  </a:schemeClr>
                </a:solidFill>
              </a:rPr>
              <a:t/>
            </a:r>
            <a:br>
              <a:rPr lang="en-US" sz="2400" b="1" dirty="0" smtClean="0">
                <a:solidFill>
                  <a:schemeClr val="accent6">
                    <a:lumMod val="75000"/>
                  </a:schemeClr>
                </a:solidFill>
              </a:rPr>
            </a:br>
            <a:r>
              <a:rPr lang="en-US" sz="2400" b="1" dirty="0" smtClean="0">
                <a:solidFill>
                  <a:schemeClr val="accent6">
                    <a:lumMod val="75000"/>
                  </a:schemeClr>
                </a:solidFill>
              </a:rPr>
              <a:t>• </a:t>
            </a:r>
            <a:r>
              <a:rPr lang="ar-SA" sz="2400" b="1" dirty="0" smtClean="0">
                <a:solidFill>
                  <a:schemeClr val="accent6">
                    <a:lumMod val="75000"/>
                  </a:schemeClr>
                </a:solidFill>
              </a:rPr>
              <a:t>المحافظة على الحكم والمصالح</a:t>
            </a:r>
            <a:r>
              <a:rPr lang="en-US" sz="2400" b="1" dirty="0" smtClean="0">
                <a:solidFill>
                  <a:schemeClr val="accent6">
                    <a:lumMod val="75000"/>
                  </a:schemeClr>
                </a:solidFill>
              </a:rPr>
              <a:t>.</a:t>
            </a:r>
            <a:br>
              <a:rPr lang="en-US" sz="2400" b="1" dirty="0" smtClean="0">
                <a:solidFill>
                  <a:schemeClr val="accent6">
                    <a:lumMod val="75000"/>
                  </a:schemeClr>
                </a:solidFill>
              </a:rPr>
            </a:br>
            <a:r>
              <a:rPr lang="en-US" sz="2400" b="1" dirty="0" smtClean="0">
                <a:solidFill>
                  <a:schemeClr val="accent6">
                    <a:lumMod val="75000"/>
                  </a:schemeClr>
                </a:solidFill>
              </a:rPr>
              <a:t/>
            </a:r>
            <a:br>
              <a:rPr lang="en-US" sz="2400" b="1" dirty="0" smtClean="0">
                <a:solidFill>
                  <a:schemeClr val="accent6">
                    <a:lumMod val="75000"/>
                  </a:schemeClr>
                </a:solidFill>
              </a:rPr>
            </a:br>
            <a:r>
              <a:rPr lang="en-US" sz="2400" b="1" dirty="0" smtClean="0">
                <a:solidFill>
                  <a:schemeClr val="accent6">
                    <a:lumMod val="75000"/>
                  </a:schemeClr>
                </a:solidFill>
              </a:rPr>
              <a:t>• </a:t>
            </a:r>
            <a:r>
              <a:rPr lang="ar-SA" sz="2400" b="1" dirty="0" smtClean="0">
                <a:solidFill>
                  <a:schemeClr val="accent6">
                    <a:lumMod val="75000"/>
                  </a:schemeClr>
                </a:solidFill>
              </a:rPr>
              <a:t>تطلُّع الشخصيات التي لديها شعور بالنقص إلى لَفْتِ الأنظار بالإيهام بأنه مطَّلع على الأخبار</a:t>
            </a:r>
            <a:r>
              <a:rPr lang="en-US" sz="2400" b="1" dirty="0" smtClean="0">
                <a:solidFill>
                  <a:schemeClr val="accent6">
                    <a:lumMod val="75000"/>
                  </a:schemeClr>
                </a:solidFill>
              </a:rPr>
              <a:t>.</a:t>
            </a:r>
            <a:br>
              <a:rPr lang="en-US" sz="2400" b="1" dirty="0" smtClean="0">
                <a:solidFill>
                  <a:schemeClr val="accent6">
                    <a:lumMod val="75000"/>
                  </a:schemeClr>
                </a:solidFill>
              </a:rPr>
            </a:br>
            <a:r>
              <a:rPr lang="en-US" sz="2400" b="1" dirty="0" smtClean="0">
                <a:solidFill>
                  <a:schemeClr val="accent6">
                    <a:lumMod val="75000"/>
                  </a:schemeClr>
                </a:solidFill>
              </a:rPr>
              <a:t/>
            </a:r>
            <a:br>
              <a:rPr lang="en-US" sz="2400" b="1" dirty="0" smtClean="0">
                <a:solidFill>
                  <a:schemeClr val="accent6">
                    <a:lumMod val="75000"/>
                  </a:schemeClr>
                </a:solidFill>
              </a:rPr>
            </a:br>
            <a:r>
              <a:rPr lang="en-US" sz="2400" b="1" dirty="0" smtClean="0">
                <a:solidFill>
                  <a:schemeClr val="accent6">
                    <a:lumMod val="75000"/>
                  </a:schemeClr>
                </a:solidFill>
              </a:rPr>
              <a:t>• </a:t>
            </a:r>
            <a:r>
              <a:rPr lang="ar-SA" sz="2400" b="1" dirty="0" smtClean="0">
                <a:solidFill>
                  <a:schemeClr val="accent6">
                    <a:lumMod val="75000"/>
                  </a:schemeClr>
                </a:solidFill>
              </a:rPr>
              <a:t>الحقد</a:t>
            </a:r>
            <a:r>
              <a:rPr lang="en-US" sz="2400" b="1" dirty="0" smtClean="0">
                <a:solidFill>
                  <a:schemeClr val="accent6">
                    <a:lumMod val="75000"/>
                  </a:schemeClr>
                </a:solidFill>
              </a:rPr>
              <a:t>.</a:t>
            </a:r>
            <a:r>
              <a:rPr lang="en-US" b="1" dirty="0" smtClean="0"/>
              <a:t/>
            </a:r>
            <a:br>
              <a:rPr lang="en-US" b="1" dirty="0" smtClean="0"/>
            </a:br>
            <a:r>
              <a:rPr lang="en-US" b="1" dirty="0" smtClean="0"/>
              <a:t> </a:t>
            </a: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b="1" dirty="0" smtClean="0"/>
              <a:t> </a:t>
            </a:r>
            <a:br>
              <a:rPr lang="en-US" b="1" dirty="0" smtClean="0"/>
            </a:br>
            <a:r>
              <a:rPr lang="en-US" b="1" dirty="0" smtClean="0"/>
              <a:t/>
            </a:r>
            <a:br>
              <a:rPr lang="en-US" b="1" dirty="0" smtClean="0"/>
            </a:b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حر 1"/>
          <p:cNvSpPr/>
          <p:nvPr/>
        </p:nvSpPr>
        <p:spPr>
          <a:xfrm>
            <a:off x="226219" y="271463"/>
            <a:ext cx="559567" cy="5715000"/>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شكل حر 2"/>
          <p:cNvSpPr/>
          <p:nvPr/>
        </p:nvSpPr>
        <p:spPr>
          <a:xfrm rot="16200000">
            <a:off x="4214791" y="3500457"/>
            <a:ext cx="285754" cy="6143627"/>
          </a:xfrm>
          <a:custGeom>
            <a:avLst/>
            <a:gdLst>
              <a:gd name="connsiteX0" fmla="*/ 259556 w 876300"/>
              <a:gd name="connsiteY0" fmla="*/ 0 h 5715000"/>
              <a:gd name="connsiteX1" fmla="*/ 116681 w 876300"/>
              <a:gd name="connsiteY1" fmla="*/ 1000125 h 5715000"/>
              <a:gd name="connsiteX2" fmla="*/ 330994 w 876300"/>
              <a:gd name="connsiteY2" fmla="*/ 1671637 h 5715000"/>
              <a:gd name="connsiteX3" fmla="*/ 88106 w 876300"/>
              <a:gd name="connsiteY3" fmla="*/ 2843212 h 5715000"/>
              <a:gd name="connsiteX4" fmla="*/ 859631 w 876300"/>
              <a:gd name="connsiteY4" fmla="*/ 3900487 h 5715000"/>
              <a:gd name="connsiteX5" fmla="*/ 188119 w 876300"/>
              <a:gd name="connsiteY5" fmla="*/ 4986337 h 5715000"/>
              <a:gd name="connsiteX6" fmla="*/ 473869 w 876300"/>
              <a:gd name="connsiteY6" fmla="*/ 5715000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5715000">
                <a:moveTo>
                  <a:pt x="259556" y="0"/>
                </a:moveTo>
                <a:cubicBezTo>
                  <a:pt x="182165" y="360759"/>
                  <a:pt x="104775" y="721519"/>
                  <a:pt x="116681" y="1000125"/>
                </a:cubicBezTo>
                <a:cubicBezTo>
                  <a:pt x="128587" y="1278731"/>
                  <a:pt x="335756" y="1364456"/>
                  <a:pt x="330994" y="1671637"/>
                </a:cubicBezTo>
                <a:cubicBezTo>
                  <a:pt x="326232" y="1978818"/>
                  <a:pt x="0" y="2471737"/>
                  <a:pt x="88106" y="2843212"/>
                </a:cubicBezTo>
                <a:cubicBezTo>
                  <a:pt x="176212" y="3214687"/>
                  <a:pt x="842962" y="3543300"/>
                  <a:pt x="859631" y="3900487"/>
                </a:cubicBezTo>
                <a:cubicBezTo>
                  <a:pt x="876300" y="4257675"/>
                  <a:pt x="252413" y="4683918"/>
                  <a:pt x="188119" y="4986337"/>
                </a:cubicBezTo>
                <a:cubicBezTo>
                  <a:pt x="123825" y="5288756"/>
                  <a:pt x="298847" y="5501878"/>
                  <a:pt x="473869" y="5715000"/>
                </a:cubicBezTo>
              </a:path>
            </a:pathLst>
          </a:custGeom>
          <a:no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ستطيل 3"/>
          <p:cNvSpPr/>
          <p:nvPr/>
        </p:nvSpPr>
        <p:spPr>
          <a:xfrm>
            <a:off x="1357290" y="214290"/>
            <a:ext cx="7090403" cy="1323439"/>
          </a:xfrm>
          <a:prstGeom prst="rect">
            <a:avLst/>
          </a:prstGeom>
          <a:noFill/>
        </p:spPr>
        <p:txBody>
          <a:bodyPr wrap="square" lIns="91440" tIns="45720" rIns="91440" bIns="45720">
            <a:spAutoFit/>
          </a:bodyPr>
          <a:lstStyle/>
          <a:p>
            <a:pPr algn="ctr"/>
            <a:r>
              <a:rPr lang="ar-SA" sz="8000" b="1" dirty="0" smtClean="0">
                <a:ln w="1905"/>
                <a:solidFill>
                  <a:schemeClr val="accent6">
                    <a:lumMod val="50000"/>
                  </a:schemeClr>
                </a:solidFill>
                <a:effectLst>
                  <a:innerShdw blurRad="69850" dist="43180" dir="5400000">
                    <a:srgbClr val="000000">
                      <a:alpha val="65000"/>
                    </a:srgbClr>
                  </a:innerShdw>
                </a:effectLst>
                <a:cs typeface="Farsi Simple Bold" pitchFamily="2" charset="-78"/>
              </a:rPr>
              <a:t>الآثار السلبية للإشاعة </a:t>
            </a:r>
            <a:endParaRPr lang="ar-SA" sz="8000" b="1" cap="none" spc="0" dirty="0">
              <a:ln w="1905"/>
              <a:solidFill>
                <a:schemeClr val="accent6">
                  <a:lumMod val="50000"/>
                </a:schemeClr>
              </a:solidFill>
              <a:effectLst>
                <a:innerShdw blurRad="69850" dist="43180" dir="5400000">
                  <a:srgbClr val="000000">
                    <a:alpha val="65000"/>
                  </a:srgbClr>
                </a:innerShdw>
              </a:effectLst>
              <a:cs typeface="Farsi Simple Bold" pitchFamily="2" charset="-78"/>
            </a:endParaRPr>
          </a:p>
        </p:txBody>
      </p:sp>
      <p:pic>
        <p:nvPicPr>
          <p:cNvPr id="5" name="Picture 8" descr="M_139"/>
          <p:cNvPicPr>
            <a:picLocks noChangeAspect="1" noChangeArrowheads="1"/>
          </p:cNvPicPr>
          <p:nvPr/>
        </p:nvPicPr>
        <p:blipFill>
          <a:blip r:embed="rId2">
            <a:lum bright="-12000" contrast="6000"/>
          </a:blip>
          <a:srcRect l="40315" t="55434" b="6804"/>
          <a:stretch>
            <a:fillRect/>
          </a:stretch>
        </p:blipFill>
        <p:spPr bwMode="auto">
          <a:xfrm rot="1212871">
            <a:off x="2008" y="5767234"/>
            <a:ext cx="1639769" cy="1079500"/>
          </a:xfrm>
          <a:prstGeom prst="rect">
            <a:avLst/>
          </a:prstGeom>
          <a:noFill/>
        </p:spPr>
      </p:pic>
      <p:sp>
        <p:nvSpPr>
          <p:cNvPr id="6" name="مربع نص 5"/>
          <p:cNvSpPr txBox="1"/>
          <p:nvPr/>
        </p:nvSpPr>
        <p:spPr>
          <a:xfrm>
            <a:off x="1428728" y="1214422"/>
            <a:ext cx="7429552" cy="5601533"/>
          </a:xfrm>
          <a:prstGeom prst="rect">
            <a:avLst/>
          </a:prstGeom>
          <a:noFill/>
        </p:spPr>
        <p:txBody>
          <a:bodyPr wrap="square" rtlCol="1">
            <a:spAutoFit/>
          </a:bodyPr>
          <a:lstStyle/>
          <a:p>
            <a:endParaRPr lang="en-US" b="1" u="sng" dirty="0" smtClean="0"/>
          </a:p>
          <a:p>
            <a:r>
              <a:rPr lang="ar-SA" sz="2800" b="1" u="sng" dirty="0" smtClean="0">
                <a:solidFill>
                  <a:schemeClr val="accent6">
                    <a:lumMod val="50000"/>
                  </a:schemeClr>
                </a:solidFill>
              </a:rPr>
              <a:t>ومن الآثار السلبية للشائعات</a:t>
            </a:r>
            <a:r>
              <a:rPr lang="en-US" sz="2800" b="1" u="sng" dirty="0" smtClean="0">
                <a:solidFill>
                  <a:schemeClr val="accent6">
                    <a:lumMod val="50000"/>
                  </a:schemeClr>
                </a:solidFill>
              </a:rPr>
              <a:t>:</a:t>
            </a:r>
          </a:p>
          <a:p>
            <a:endParaRPr lang="en-US" b="1" u="sng" dirty="0" smtClean="0"/>
          </a:p>
          <a:p>
            <a:r>
              <a:rPr lang="en-US" sz="2400" b="1" dirty="0" smtClean="0">
                <a:solidFill>
                  <a:schemeClr val="tx2">
                    <a:lumMod val="75000"/>
                  </a:schemeClr>
                </a:solidFill>
              </a:rPr>
              <a:t>• </a:t>
            </a:r>
            <a:r>
              <a:rPr lang="ar-SA" sz="2400" b="1" dirty="0" smtClean="0">
                <a:solidFill>
                  <a:schemeClr val="tx2">
                    <a:lumMod val="75000"/>
                  </a:schemeClr>
                </a:solidFill>
              </a:rPr>
              <a:t>وسيلة </a:t>
            </a:r>
            <a:r>
              <a:rPr lang="ar-SA" sz="2400" b="1" dirty="0" smtClean="0">
                <a:solidFill>
                  <a:schemeClr val="tx2">
                    <a:lumMod val="75000"/>
                  </a:schemeClr>
                </a:solidFill>
              </a:rPr>
              <a:t>لتمزيق المعنويات</a:t>
            </a:r>
            <a:r>
              <a:rPr lang="en-US" sz="2400" b="1" dirty="0" smtClean="0">
                <a:solidFill>
                  <a:schemeClr val="tx2">
                    <a:lumMod val="75000"/>
                  </a:schemeClr>
                </a:solidFill>
              </a:rPr>
              <a:t>.</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t>
            </a:r>
            <a:r>
              <a:rPr lang="ar-SA" sz="2400" b="1" dirty="0" smtClean="0">
                <a:solidFill>
                  <a:schemeClr val="tx2">
                    <a:lumMod val="75000"/>
                  </a:schemeClr>
                </a:solidFill>
              </a:rPr>
              <a:t>ستار لحجب الحقائق</a:t>
            </a:r>
            <a:r>
              <a:rPr lang="en-US" sz="2400" b="1" dirty="0" smtClean="0">
                <a:solidFill>
                  <a:schemeClr val="tx2">
                    <a:lumMod val="75000"/>
                  </a:schemeClr>
                </a:solidFill>
              </a:rPr>
              <a:t>.</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t>
            </a:r>
            <a:r>
              <a:rPr lang="ar-SA" sz="2400" b="1" dirty="0" smtClean="0">
                <a:solidFill>
                  <a:schemeClr val="tx2">
                    <a:lumMod val="75000"/>
                  </a:schemeClr>
                </a:solidFill>
              </a:rPr>
              <a:t>تحطيم مصادر الأخبار الحقيقية</a:t>
            </a:r>
            <a:r>
              <a:rPr lang="en-US" sz="2400" b="1" dirty="0" smtClean="0">
                <a:solidFill>
                  <a:schemeClr val="tx2">
                    <a:lumMod val="75000"/>
                  </a:schemeClr>
                </a:solidFill>
              </a:rPr>
              <a:t>.</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t>
            </a:r>
            <a:r>
              <a:rPr lang="ar-SA" sz="2400" b="1" dirty="0" smtClean="0">
                <a:solidFill>
                  <a:schemeClr val="tx2">
                    <a:lumMod val="75000"/>
                  </a:schemeClr>
                </a:solidFill>
              </a:rPr>
              <a:t>تشتيت المجتمع إلى فِرَق متناحرة وإرباك الرأي العام</a:t>
            </a:r>
            <a:r>
              <a:rPr lang="en-US" sz="2400" b="1" dirty="0" smtClean="0">
                <a:solidFill>
                  <a:schemeClr val="tx2">
                    <a:lumMod val="75000"/>
                  </a:schemeClr>
                </a:solidFill>
              </a:rPr>
              <a:t>.</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t>
            </a:r>
            <a:r>
              <a:rPr lang="ar-SA" sz="2400" b="1" dirty="0" smtClean="0">
                <a:solidFill>
                  <a:schemeClr val="tx2">
                    <a:lumMod val="75000"/>
                  </a:schemeClr>
                </a:solidFill>
              </a:rPr>
              <a:t>فصل الأمة عن الدين وإشاعة روح التحلل والفساد الأخلاقي فيها</a:t>
            </a:r>
            <a:r>
              <a:rPr lang="en-US" sz="2400" b="1" dirty="0" smtClean="0">
                <a:solidFill>
                  <a:schemeClr val="tx2">
                    <a:lumMod val="75000"/>
                  </a:schemeClr>
                </a:solidFill>
              </a:rPr>
              <a:t>.</a:t>
            </a:r>
            <a:br>
              <a:rPr lang="en-US" sz="2400" b="1" dirty="0" smtClean="0">
                <a:solidFill>
                  <a:schemeClr val="tx2">
                    <a:lumMod val="75000"/>
                  </a:schemeClr>
                </a:solidFill>
              </a:rPr>
            </a:br>
            <a:r>
              <a:rPr lang="en-US" sz="2400" b="1" dirty="0" smtClean="0">
                <a:solidFill>
                  <a:schemeClr val="tx2">
                    <a:lumMod val="75000"/>
                  </a:schemeClr>
                </a:solidFill>
              </a:rPr>
              <a:t/>
            </a:r>
            <a:br>
              <a:rPr lang="en-US" sz="2400" b="1" dirty="0" smtClean="0">
                <a:solidFill>
                  <a:schemeClr val="tx2">
                    <a:lumMod val="75000"/>
                  </a:schemeClr>
                </a:solidFill>
              </a:rPr>
            </a:br>
            <a:r>
              <a:rPr lang="en-US" b="1" dirty="0" smtClean="0"/>
              <a:t> </a:t>
            </a:r>
            <a:br>
              <a:rPr lang="en-US" b="1" dirty="0" smtClean="0"/>
            </a:br>
            <a:r>
              <a:rPr lang="en-US" b="1" dirty="0" smtClean="0"/>
              <a:t/>
            </a:r>
            <a:br>
              <a:rPr lang="en-US" b="1" dirty="0" smtClean="0"/>
            </a:b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456</Words>
  <Application>Microsoft Office PowerPoint</Application>
  <PresentationFormat>عرض على الشاشة (3:4)‏</PresentationFormat>
  <Paragraphs>53</Paragraphs>
  <Slides>11</Slides>
  <Notes>1</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النقطة الأولى: أن يقدم المسلم حسن الظن بأخيه المسلم، قال الله تعالى: ((لَوْلا إِذْ سَمِعْتُمُوهُ ظَنَّ المُؤْمِنُونَ وَالْمُؤْمِنَاتُ بِأَنفُسِهِمْ خَيْرًا وَقَالُوا هَذَا إِفْكٌ مُّبِينٌ )) {النور 12}.  النقطة الثانية: أن يطلب المسلم الدليل ألبرهاني على أية إشاعة يسمعها قال الله تعالى: ((لَوْلَا جَاءُوا عَلَيْهِ بِأَرْبَعَةِ شُهَدَاءَ فَإِذْ لَمْ يَأْتُوا بِالشُّهَدَاءِ فَأُولَئِكَ عِنْدَ اللَّهِ هُمُ الْكَاذِبُونَ )) {النور 13}.  النقطة الثالثة: أن لا يتحدث بما سمعه ولا ينشره، فإن المسلمين لو لم يتكلموا بأية إشاعة، لماتت في مهدها قال الله تعالى: ((وَلَوْلَا إِذْ سَمِعْتُمُوهُ قُلْتُمْ مَا يَكُونُ لَنَا أَنْ نَتَكَلَّمَ بِهَذَا سُبْحَانَكَ هَذَا بُهْتَانٌ عَظِيمٌ)) .{النور 16}  النقطة الرابعة: أن يرد الأمر إلى أولى الأمر، ولا يشيعه بين الناس أبداً، وهذه قاعدة عامة في كل الأخبار المهمة، والتي لها أثرها الواقعي:قال الله تعالى: ((وَإِذَا جَاءَهُمْ أَمْرٌ مِنَ الْأَمْنِ أَوِ الْخَوْفِ أَذَاعُوا بِهِ ۖ وَلَوْ رَدُّوهُ إِلَى الرَّسُولِ وَإِلَىٰ أُولِي الْأَمْرِ مِنْهُمْ لَعَلِمَهُ الَّذِينَ يَسْتَنْبِطُونَهُ مِنْهُمْ ۗ وَلَوْلَا فَضْلُ اللَّهِ عَلَيْكُمْ وَرَحْمَتُهُ لَاتَّبَعْتُمُ الشَّيْطَانَ إِلَّا قَلِيلًا )) {النساء 83}. إذا حوصرت الشائعات بهذه الأمور الأربعة، فإنه يمكن أن تتفادى آثارها السيئة المترتبة عليها بإذن الله عز وجل </vt:lpstr>
      <vt:lpstr>الشريحة 11</vt:lpstr>
    </vt:vector>
  </TitlesOfParts>
  <Company>15.1.2013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Alnukhba</dc:creator>
  <cp:lastModifiedBy>Alnukhba</cp:lastModifiedBy>
  <cp:revision>15</cp:revision>
  <dcterms:created xsi:type="dcterms:W3CDTF">2013-04-27T10:49:19Z</dcterms:created>
  <dcterms:modified xsi:type="dcterms:W3CDTF">2013-04-27T18:06:34Z</dcterms:modified>
</cp:coreProperties>
</file>